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80" d="100"/>
          <a:sy n="80" d="100"/>
        </p:scale>
        <p:origin x="11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BCE67-00CE-42B3-AB49-9DE403161E3B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E687C-8F92-48E2-B04E-A7EC8CB02B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4E456-09EF-4A79-B3B6-0D3C20FF9BD9}" type="datetimeFigureOut">
              <a:rPr lang="en-US" smtClean="0"/>
              <a:pPr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3483-8674-458B-96E4-91848C580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24" y="1357298"/>
            <a:ext cx="785818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Solved </a:t>
            </a:r>
            <a:r>
              <a:rPr lang="en-IN" sz="40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Numericals</a:t>
            </a:r>
            <a:endParaRPr lang="en-IN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IN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Woodward </a:t>
            </a:r>
            <a:r>
              <a:rPr lang="en-IN" sz="40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Fieser</a:t>
            </a:r>
            <a:r>
              <a:rPr lang="en-IN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Rule </a:t>
            </a:r>
          </a:p>
          <a:p>
            <a:pPr algn="ctr"/>
            <a:r>
              <a:rPr lang="en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 calculate the </a:t>
            </a:r>
          </a:p>
          <a:p>
            <a:pPr algn="ctr"/>
            <a:r>
              <a:rPr lang="en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</a:t>
            </a:r>
            <a:r>
              <a:rPr lang="en-IN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avelength of maximum</a:t>
            </a:r>
          </a:p>
          <a:p>
            <a:pPr algn="ctr"/>
            <a:r>
              <a:rPr lang="en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Absorption for conjugated dienes</a:t>
            </a:r>
          </a:p>
          <a:p>
            <a:pPr algn="ctr"/>
            <a:endParaRPr lang="en-IN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Dr </a:t>
            </a:r>
            <a:r>
              <a:rPr lang="en-IN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Ekta Khosla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00166" y="1428736"/>
          <a:ext cx="6575575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S ChemDraw Drawing" r:id="rId2" imgW="1155600" imgH="690120" progId="">
                  <p:embed/>
                </p:oleObj>
              </mc:Choice>
              <mc:Fallback>
                <p:oleObj name="CS ChemDraw Drawing" r:id="rId2" imgW="1155600" imgH="6901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6" y="1428736"/>
                        <a:ext cx="6575575" cy="3929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71472" y="285728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285728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1643050"/>
            <a:ext cx="892971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Acyclic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=214nm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 =5nm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Residue=2*5=10nm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 232nm</a:t>
            </a:r>
          </a:p>
          <a:p>
            <a:pPr algn="ctr"/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500042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71670" y="1714488"/>
          <a:ext cx="5361873" cy="3135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S ChemDraw Drawing" r:id="rId2" imgW="1685880" imgH="986040" progId="">
                  <p:embed/>
                </p:oleObj>
              </mc:Choice>
              <mc:Fallback>
                <p:oleObj name="CS ChemDraw Drawing" r:id="rId2" imgW="1685880" imgH="986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1714488"/>
                        <a:ext cx="5361873" cy="3135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42852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500098" y="1142984"/>
            <a:ext cx="992985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Homoannular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=253nm</a:t>
            </a:r>
          </a:p>
          <a:p>
            <a:pPr algn="ctr"/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 or methyl group=4*5=10nm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bond=5nm</a:t>
            </a:r>
          </a:p>
          <a:p>
            <a:pPr algn="ctr"/>
            <a:r>
              <a:rPr lang="en-IN" sz="54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Extention</a:t>
            </a:r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of conjugation=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2*30=60nm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Total=328nm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643174" y="1714488"/>
          <a:ext cx="4714908" cy="3621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CS ChemDraw Drawing" r:id="rId2" imgW="2018520" imgH="1550520" progId="">
                  <p:embed/>
                </p:oleObj>
              </mc:Choice>
              <mc:Fallback>
                <p:oleObj name="CS ChemDraw Drawing" r:id="rId2" imgW="2018520" imgH="1550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1714488"/>
                        <a:ext cx="4714908" cy="36214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642910" y="500042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</a:t>
            </a:r>
            <a:r>
              <a:rPr lang="en-IN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58" y="1071546"/>
            <a:ext cx="821537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Hetroannular</a:t>
            </a:r>
            <a:r>
              <a:rPr lang="en-IN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IN" sz="5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diene</a:t>
            </a:r>
            <a:r>
              <a:rPr lang="en-IN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=214nm</a:t>
            </a:r>
          </a:p>
          <a:p>
            <a:pPr algn="ctr"/>
            <a:r>
              <a:rPr lang="en-IN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Extension of double bond=30nm</a:t>
            </a:r>
          </a:p>
          <a:p>
            <a:pPr algn="ctr"/>
            <a:r>
              <a:rPr lang="en-IN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Ring residue=7*5=35nm</a:t>
            </a:r>
          </a:p>
          <a:p>
            <a:pPr algn="ctr"/>
            <a:r>
              <a:rPr lang="en-IN" sz="54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Exocyclic</a:t>
            </a:r>
            <a:r>
              <a:rPr lang="en-IN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double bond=3*5=15nm</a:t>
            </a:r>
          </a:p>
          <a:p>
            <a:pPr algn="ctr"/>
            <a:r>
              <a:rPr lang="en-IN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Total=294nm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285852" y="1785926"/>
          <a:ext cx="6056061" cy="36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CS ChemDraw Drawing" r:id="rId2" imgW="2276640" imgH="1374840" progId="">
                  <p:embed/>
                </p:oleObj>
              </mc:Choice>
              <mc:Fallback>
                <p:oleObj name="CS ChemDraw Drawing" r:id="rId2" imgW="2276640" imgH="13748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52" y="1785926"/>
                        <a:ext cx="6056061" cy="365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857224" y="500042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42852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00108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Homoannular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=253nm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Extention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of conjugated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=30nm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bond=2*5=10nm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residue=6*5=30nm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Total=323nm</a:t>
            </a:r>
          </a:p>
          <a:p>
            <a:pPr algn="ctr"/>
            <a:endParaRPr 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428728" y="1428736"/>
          <a:ext cx="5960408" cy="4073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CS ChemDraw Drawing" r:id="rId2" imgW="2276640" imgH="1556280" progId="">
                  <p:embed/>
                </p:oleObj>
              </mc:Choice>
              <mc:Fallback>
                <p:oleObj name="CS ChemDraw Drawing" r:id="rId2" imgW="2276640" imgH="15562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1428736"/>
                        <a:ext cx="5960408" cy="4073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28596" y="571480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5.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142984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Homoannular</a:t>
            </a:r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IN" sz="54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=253nm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Extention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of conjugation=30nm</a:t>
            </a:r>
          </a:p>
          <a:p>
            <a:pPr algn="ctr"/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Residue=3*5=15nm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bond=5nm</a:t>
            </a:r>
          </a:p>
          <a:p>
            <a:pPr algn="ctr"/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Total=303nm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643174" y="2214554"/>
          <a:ext cx="3916497" cy="3957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CS ChemDraw Drawing" r:id="rId2" imgW="1359000" imgH="1373040" progId="">
                  <p:embed/>
                </p:oleObj>
              </mc:Choice>
              <mc:Fallback>
                <p:oleObj name="CS ChemDraw Drawing" r:id="rId2" imgW="1359000" imgH="1373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2214554"/>
                        <a:ext cx="3916497" cy="39576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785786" y="642918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85860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Homoannular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=253nm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Extention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of conjugation=30nm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bond=5nm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Residue=4*5=20nm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Total=308nm</a:t>
            </a:r>
          </a:p>
          <a:p>
            <a:pPr algn="ctr"/>
            <a:endParaRPr lang="en-IN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928926" y="2428868"/>
          <a:ext cx="3000396" cy="3067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CS ChemDraw Drawing" r:id="rId2" imgW="1000080" imgH="1021680" progId="">
                  <p:embed/>
                </p:oleObj>
              </mc:Choice>
              <mc:Fallback>
                <p:oleObj name="CS ChemDraw Drawing" r:id="rId2" imgW="1000080" imgH="10216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2428868"/>
                        <a:ext cx="3000396" cy="306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857224" y="928670"/>
            <a:ext cx="730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8596" y="1357298"/>
            <a:ext cx="857256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Acyclic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=217nm</a:t>
            </a:r>
          </a:p>
          <a:p>
            <a:pPr algn="ctr"/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Residue=2*5=10nm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bond=2*5=30nm</a:t>
            </a:r>
          </a:p>
          <a:p>
            <a:pPr algn="ctr"/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Total=237nm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500042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8.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786050" y="2285992"/>
          <a:ext cx="3960770" cy="322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CS ChemDraw Drawing" r:id="rId2" imgW="1689120" imgH="1374840" progId="">
                  <p:embed/>
                </p:oleObj>
              </mc:Choice>
              <mc:Fallback>
                <p:oleObj name="CS ChemDraw Drawing" r:id="rId2" imgW="1689120" imgH="13748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2285992"/>
                        <a:ext cx="3960770" cy="32237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857364"/>
            <a:ext cx="935834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Hetroannular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=214nm</a:t>
            </a:r>
          </a:p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bond=5nm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Total=219nm</a:t>
            </a:r>
          </a:p>
          <a:p>
            <a:pPr algn="ctr"/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500042"/>
            <a:ext cx="732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9.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571736" y="1928802"/>
          <a:ext cx="5019943" cy="2928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CS ChemDraw Drawing" r:id="rId2" imgW="2015640" imgH="1176480" progId="">
                  <p:embed/>
                </p:oleObj>
              </mc:Choice>
              <mc:Fallback>
                <p:oleObj name="CS ChemDraw Drawing" r:id="rId2" imgW="2015640" imgH="11764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1928802"/>
                        <a:ext cx="5019943" cy="29289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571612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Homoannular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IN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diene</a:t>
            </a:r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=253nm</a:t>
            </a:r>
          </a:p>
          <a:p>
            <a:pPr algn="ctr"/>
            <a:r>
              <a:rPr lang="en-IN" sz="54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double bond=5nm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Residue=4*5=20nm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</a:t>
            </a:r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otal=278nm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500042"/>
            <a:ext cx="1090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10.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854084" y="2143116"/>
          <a:ext cx="5865902" cy="2916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CS ChemDraw Drawing" r:id="rId2" imgW="1673280" imgH="831960" progId="">
                  <p:embed/>
                </p:oleObj>
              </mc:Choice>
              <mc:Fallback>
                <p:oleObj name="CS ChemDraw Drawing" r:id="rId2" imgW="1673280" imgH="8319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084" y="2143116"/>
                        <a:ext cx="5865902" cy="29162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3651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N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Calculation: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43050"/>
            <a:ext cx="942978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Acyclic double bond=217nm</a:t>
            </a:r>
          </a:p>
          <a:p>
            <a:pPr algn="ctr"/>
            <a:r>
              <a:rPr lang="en-IN" sz="5400" b="1" cap="none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Exocyclic</a:t>
            </a:r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bond=5nm</a:t>
            </a:r>
          </a:p>
          <a:p>
            <a:pPr algn="ctr"/>
            <a:r>
              <a:rPr lang="en-IN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Ring Residue=2*5=10nm</a:t>
            </a:r>
          </a:p>
          <a:p>
            <a:pPr algn="ctr"/>
            <a:r>
              <a:rPr lang="en-IN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Total=232nm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1670" y="1643050"/>
            <a:ext cx="467198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8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248</Words>
  <Application>Microsoft Office PowerPoint</Application>
  <PresentationFormat>On-screen Show (4:3)</PresentationFormat>
  <Paragraphs>73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Ekta Khosla</cp:lastModifiedBy>
  <cp:revision>23</cp:revision>
  <dcterms:created xsi:type="dcterms:W3CDTF">2019-09-10T14:47:11Z</dcterms:created>
  <dcterms:modified xsi:type="dcterms:W3CDTF">2024-05-17T15:31:37Z</dcterms:modified>
</cp:coreProperties>
</file>