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4630400" cy="8229600"/>
  <p:notesSz cx="8229600" cy="14630400"/>
  <p:embeddedFontLst>
    <p:embeddedFont>
      <p:font typeface="Instrument Sans Semi Bold"/>
      <p:regular r:id="rId16"/>
    </p:embeddedFont>
    <p:embeddedFont>
      <p:font typeface="Instrument Sans Semi Bold"/>
      <p:regular r:id="rId17"/>
    </p:embeddedFont>
    <p:embeddedFont>
      <p:font typeface="Instrument Sans Semi Bold"/>
      <p:regular r:id="rId18"/>
    </p:embeddedFont>
    <p:embeddedFont>
      <p:font typeface="Instrument Sans Semi Bold"/>
      <p:regular r:id="rId19"/>
    </p:embeddedFont>
    <p:embeddedFont>
      <p:font typeface="Instrument Sans Medium"/>
      <p:regular r:id="rId20"/>
    </p:embeddedFont>
    <p:embeddedFont>
      <p:font typeface="Instrument Sans Medium"/>
      <p:regular r:id="rId21"/>
    </p:embeddedFont>
    <p:embeddedFont>
      <p:font typeface="Instrument Sans Medium"/>
      <p:regular r:id="rId22"/>
    </p:embeddedFont>
    <p:embeddedFont>
      <p:font typeface="Instrument Sans Medium"/>
      <p:regular r:id="rId2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 Id="rId22" Type="http://schemas.openxmlformats.org/officeDocument/2006/relationships/font" Target="fonts/font7.fntdata"/><Relationship Id="rId23"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0-1.png"/><Relationship Id="rId2" Type="http://schemas.openxmlformats.org/officeDocument/2006/relationships/image" Target="../media/image-1010-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00">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00">
              <a:alpha val="80000"/>
            </a:srgbClr>
          </a:solidFill>
          <a:ln/>
        </p:spPr>
      </p:sp>
      <p:sp>
        <p:nvSpPr>
          <p:cNvPr id="4" name="Text 1"/>
          <p:cNvSpPr/>
          <p:nvPr/>
        </p:nvSpPr>
        <p:spPr>
          <a:xfrm>
            <a:off x="864037" y="2596515"/>
            <a:ext cx="6685836" cy="771525"/>
          </a:xfrm>
          <a:prstGeom prst="rect">
            <a:avLst/>
          </a:prstGeom>
          <a:noFill/>
          <a:ln/>
        </p:spPr>
        <p:txBody>
          <a:bodyPr wrap="none" lIns="0" tIns="0" rIns="0" bIns="0" rtlCol="0" anchor="t"/>
          <a:lstStyle/>
          <a:p>
            <a:pPr indent="0" marL="0">
              <a:lnSpc>
                <a:spcPts val="6050"/>
              </a:lnSpc>
              <a:buNone/>
            </a:pPr>
            <a:r>
              <a:rPr lang="en-US" sz="4850" dirty="0">
                <a:solidFill>
                  <a:srgbClr val="FFFFFF"/>
                </a:solidFill>
                <a:latin typeface="Instrument Sans Semi Bold" pitchFamily="34" charset="0"/>
                <a:ea typeface="Instrument Sans Semi Bold" pitchFamily="34" charset="-122"/>
                <a:cs typeface="Instrument Sans Semi Bold" pitchFamily="34" charset="-120"/>
              </a:rPr>
              <a:t>Sampling and Its Types</a:t>
            </a:r>
            <a:endParaRPr lang="en-US" sz="4850" dirty="0"/>
          </a:p>
        </p:txBody>
      </p:sp>
      <p:sp>
        <p:nvSpPr>
          <p:cNvPr id="5" name="Text 2"/>
          <p:cNvSpPr/>
          <p:nvPr/>
        </p:nvSpPr>
        <p:spPr>
          <a:xfrm>
            <a:off x="864037" y="3738324"/>
            <a:ext cx="12902327" cy="1185148"/>
          </a:xfrm>
          <a:prstGeom prst="rect">
            <a:avLst/>
          </a:prstGeom>
          <a:noFill/>
          <a:ln/>
        </p:spPr>
        <p:txBody>
          <a:bodyPr wrap="square" lIns="0" tIns="0" rIns="0" bIns="0" rtlCol="0" anchor="t"/>
          <a:lstStyle/>
          <a:p>
            <a:pPr indent="0" marL="0">
              <a:lnSpc>
                <a:spcPts val="3100"/>
              </a:lnSpc>
              <a:buNone/>
            </a:pPr>
            <a:r>
              <a:rPr lang="en-US" sz="1900" dirty="0">
                <a:solidFill>
                  <a:srgbClr val="FFFFFF"/>
                </a:solidFill>
                <a:latin typeface="Instrument Sans Medium" pitchFamily="34" charset="0"/>
                <a:ea typeface="Instrument Sans Medium" pitchFamily="34" charset="-122"/>
                <a:cs typeface="Instrument Sans Medium" pitchFamily="34" charset="-120"/>
              </a:rPr>
              <a:t>This document provides a comprehensive overview of sampling techniques, exploring the different types of sampling methods used in research and data analysis. It delves into both probability and non-probability sampling techniques, highlighting their characteristics, advantages, and disadvantages.</a:t>
            </a:r>
            <a:endParaRPr lang="en-US" sz="1900" dirty="0"/>
          </a:p>
        </p:txBody>
      </p:sp>
      <p:sp>
        <p:nvSpPr>
          <p:cNvPr id="6" name="Shape 3"/>
          <p:cNvSpPr/>
          <p:nvPr/>
        </p:nvSpPr>
        <p:spPr>
          <a:xfrm>
            <a:off x="864037" y="5219581"/>
            <a:ext cx="394930" cy="394930"/>
          </a:xfrm>
          <a:prstGeom prst="roundRect">
            <a:avLst>
              <a:gd name="adj" fmla="val 23151155"/>
            </a:avLst>
          </a:prstGeom>
          <a:solidFill>
            <a:srgbClr val="3A16DC"/>
          </a:solidFill>
          <a:ln w="7620">
            <a:solidFill>
              <a:srgbClr val="FFFFFF"/>
            </a:solidFill>
            <a:prstDash val="solid"/>
          </a:ln>
        </p:spPr>
      </p:sp>
      <p:sp>
        <p:nvSpPr>
          <p:cNvPr id="7" name="Text 4"/>
          <p:cNvSpPr/>
          <p:nvPr/>
        </p:nvSpPr>
        <p:spPr>
          <a:xfrm>
            <a:off x="995958" y="5368290"/>
            <a:ext cx="130969" cy="97512"/>
          </a:xfrm>
          <a:prstGeom prst="rect">
            <a:avLst/>
          </a:prstGeom>
          <a:noFill/>
          <a:ln/>
        </p:spPr>
        <p:txBody>
          <a:bodyPr wrap="none" lIns="0" tIns="0" rIns="0" bIns="0" rtlCol="0" anchor="t"/>
          <a:lstStyle/>
          <a:p>
            <a:pPr algn="ctr" indent="0" marL="0">
              <a:lnSpc>
                <a:spcPts val="750"/>
              </a:lnSpc>
              <a:buNone/>
            </a:pPr>
            <a:r>
              <a:rPr lang="en-US" sz="750" dirty="0">
                <a:solidFill>
                  <a:srgbClr val="FFFFFF"/>
                </a:solidFill>
                <a:latin typeface="Instrument Sans Medium" pitchFamily="34" charset="0"/>
                <a:ea typeface="Instrument Sans Medium" pitchFamily="34" charset="-122"/>
                <a:cs typeface="Instrument Sans Medium" pitchFamily="34" charset="-120"/>
              </a:rPr>
              <a:t>BK</a:t>
            </a:r>
            <a:endParaRPr lang="en-US" sz="750" dirty="0"/>
          </a:p>
        </p:txBody>
      </p:sp>
      <p:sp>
        <p:nvSpPr>
          <p:cNvPr id="8" name="Text 5"/>
          <p:cNvSpPr/>
          <p:nvPr/>
        </p:nvSpPr>
        <p:spPr>
          <a:xfrm>
            <a:off x="1382316" y="5201126"/>
            <a:ext cx="1865948" cy="431959"/>
          </a:xfrm>
          <a:prstGeom prst="rect">
            <a:avLst/>
          </a:prstGeom>
          <a:noFill/>
          <a:ln/>
        </p:spPr>
        <p:txBody>
          <a:bodyPr wrap="none" lIns="0" tIns="0" rIns="0" bIns="0" rtlCol="0" anchor="t"/>
          <a:lstStyle/>
          <a:p>
            <a:pPr algn="l" indent="0" marL="0">
              <a:lnSpc>
                <a:spcPts val="3400"/>
              </a:lnSpc>
              <a:buNone/>
            </a:pPr>
            <a:r>
              <a:rPr lang="en-US" sz="2400" b="1" dirty="0">
                <a:solidFill>
                  <a:srgbClr val="FFFFFF"/>
                </a:solidFill>
                <a:latin typeface="Instrument Sans Bold" pitchFamily="34" charset="0"/>
                <a:ea typeface="Instrument Sans Bold" pitchFamily="34" charset="-122"/>
                <a:cs typeface="Instrument Sans Bold" pitchFamily="34" charset="-120"/>
              </a:rPr>
              <a:t>by Bhawna K</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64037" y="698421"/>
            <a:ext cx="7259836"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Introduction to Sampling</a:t>
            </a:r>
            <a:endParaRPr lang="en-US" sz="4850" dirty="0"/>
          </a:p>
        </p:txBody>
      </p:sp>
      <p:sp>
        <p:nvSpPr>
          <p:cNvPr id="4" name="Text 1"/>
          <p:cNvSpPr/>
          <p:nvPr/>
        </p:nvSpPr>
        <p:spPr>
          <a:xfrm>
            <a:off x="864037" y="1840230"/>
            <a:ext cx="7415927" cy="2370296"/>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Sampling is a fundamental technique used in research and data analysis. It involves selecting a subset of individuals or objects from a larger population to represent the entire population. This method allows researchers to collect data efficiently and cost-effectively, as examining the entire population might be impractical or impossible.</a:t>
            </a:r>
            <a:endParaRPr lang="en-US" sz="1900" dirty="0"/>
          </a:p>
        </p:txBody>
      </p:sp>
      <p:sp>
        <p:nvSpPr>
          <p:cNvPr id="5" name="Text 2"/>
          <p:cNvSpPr/>
          <p:nvPr/>
        </p:nvSpPr>
        <p:spPr>
          <a:xfrm>
            <a:off x="864037" y="4488180"/>
            <a:ext cx="7415927" cy="1975247"/>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The main goal of sampling is to obtain a representative sample that accurately reflects the characteristics of the larger population. A representative sample allows researchers to draw inferences about the population based on the data collected from the sample.</a:t>
            </a:r>
            <a:endParaRPr lang="en-US" sz="1900" dirty="0"/>
          </a:p>
        </p:txBody>
      </p:sp>
      <p:sp>
        <p:nvSpPr>
          <p:cNvPr id="6" name="Text 3"/>
          <p:cNvSpPr/>
          <p:nvPr/>
        </p:nvSpPr>
        <p:spPr>
          <a:xfrm>
            <a:off x="864037" y="6741081"/>
            <a:ext cx="7415927" cy="790099"/>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There are two main categories of sampling methods: probability sampling and non-probability sampling.</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763429"/>
            <a:ext cx="6172200"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Probability Sampling</a:t>
            </a:r>
            <a:endParaRPr lang="en-US" sz="4850" dirty="0"/>
          </a:p>
        </p:txBody>
      </p:sp>
      <p:sp>
        <p:nvSpPr>
          <p:cNvPr id="3" name="Text 1"/>
          <p:cNvSpPr/>
          <p:nvPr/>
        </p:nvSpPr>
        <p:spPr>
          <a:xfrm>
            <a:off x="864037" y="2028706"/>
            <a:ext cx="129023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Probability sampling techniques are based on the principle of random selection. Each member of the population has a known and non-zero chance of being included in the sample. This ensures that the sample is likely to be representative of the population, minimizing bias.</a:t>
            </a:r>
            <a:endParaRPr lang="en-US" sz="1900" dirty="0"/>
          </a:p>
        </p:txBody>
      </p:sp>
      <p:sp>
        <p:nvSpPr>
          <p:cNvPr id="4" name="Text 2"/>
          <p:cNvSpPr/>
          <p:nvPr/>
        </p:nvSpPr>
        <p:spPr>
          <a:xfrm>
            <a:off x="864037" y="3491508"/>
            <a:ext cx="129023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Probability sampling methods are preferred in research studies that aim to generalize findings to a larger population. They are often used in quantitative research, where the goal is to measure and analyze data statistically.</a:t>
            </a:r>
            <a:endParaRPr lang="en-US" sz="1900" dirty="0"/>
          </a:p>
        </p:txBody>
      </p:sp>
      <p:sp>
        <p:nvSpPr>
          <p:cNvPr id="5" name="Text 3"/>
          <p:cNvSpPr/>
          <p:nvPr/>
        </p:nvSpPr>
        <p:spPr>
          <a:xfrm>
            <a:off x="864037" y="4954310"/>
            <a:ext cx="12902327" cy="395049"/>
          </a:xfrm>
          <a:prstGeom prst="rect">
            <a:avLst/>
          </a:prstGeom>
          <a:noFill/>
          <a:ln/>
        </p:spPr>
        <p:txBody>
          <a:bodyPr wrap="non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There are several different types of probability sampling, including:</a:t>
            </a:r>
            <a:endParaRPr lang="en-US" sz="1900" dirty="0"/>
          </a:p>
        </p:txBody>
      </p:sp>
      <p:sp>
        <p:nvSpPr>
          <p:cNvPr id="6" name="Text 4"/>
          <p:cNvSpPr/>
          <p:nvPr/>
        </p:nvSpPr>
        <p:spPr>
          <a:xfrm>
            <a:off x="864037" y="5627013"/>
            <a:ext cx="12902327"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Simple random sampling</a:t>
            </a:r>
            <a:endParaRPr lang="en-US" sz="1900" dirty="0"/>
          </a:p>
        </p:txBody>
      </p:sp>
      <p:sp>
        <p:nvSpPr>
          <p:cNvPr id="7" name="Text 5"/>
          <p:cNvSpPr/>
          <p:nvPr/>
        </p:nvSpPr>
        <p:spPr>
          <a:xfrm>
            <a:off x="864037" y="6108383"/>
            <a:ext cx="12902327"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Systematic sampling</a:t>
            </a:r>
            <a:endParaRPr lang="en-US" sz="1900" dirty="0"/>
          </a:p>
        </p:txBody>
      </p:sp>
      <p:sp>
        <p:nvSpPr>
          <p:cNvPr id="8" name="Text 6"/>
          <p:cNvSpPr/>
          <p:nvPr/>
        </p:nvSpPr>
        <p:spPr>
          <a:xfrm>
            <a:off x="864037" y="6589752"/>
            <a:ext cx="12902327"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Stratified sampling</a:t>
            </a:r>
            <a:endParaRPr lang="en-US" sz="1900" dirty="0"/>
          </a:p>
        </p:txBody>
      </p:sp>
      <p:sp>
        <p:nvSpPr>
          <p:cNvPr id="9" name="Text 7"/>
          <p:cNvSpPr/>
          <p:nvPr/>
        </p:nvSpPr>
        <p:spPr>
          <a:xfrm>
            <a:off x="864037" y="7071122"/>
            <a:ext cx="12902327"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Cluster sampling</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0223" y="1022747"/>
            <a:ext cx="7204115" cy="741283"/>
          </a:xfrm>
          <a:prstGeom prst="rect">
            <a:avLst/>
          </a:prstGeom>
          <a:noFill/>
          <a:ln/>
        </p:spPr>
        <p:txBody>
          <a:bodyPr wrap="none" lIns="0" tIns="0" rIns="0" bIns="0" rtlCol="0" anchor="t"/>
          <a:lstStyle/>
          <a:p>
            <a:pPr indent="0" marL="0">
              <a:lnSpc>
                <a:spcPts val="5800"/>
              </a:lnSpc>
              <a:buNone/>
            </a:pPr>
            <a:r>
              <a:rPr lang="en-US" sz="4650" dirty="0">
                <a:solidFill>
                  <a:srgbClr val="505468"/>
                </a:solidFill>
                <a:latin typeface="Instrument Sans Semi Bold" pitchFamily="34" charset="0"/>
                <a:ea typeface="Instrument Sans Semi Bold" pitchFamily="34" charset="-122"/>
                <a:cs typeface="Instrument Sans Semi Bold" pitchFamily="34" charset="-120"/>
              </a:rPr>
              <a:t>Simple Random Sampling</a:t>
            </a:r>
            <a:endParaRPr lang="en-US" sz="4650" dirty="0"/>
          </a:p>
        </p:txBody>
      </p:sp>
      <p:sp>
        <p:nvSpPr>
          <p:cNvPr id="4" name="Text 1"/>
          <p:cNvSpPr/>
          <p:nvPr/>
        </p:nvSpPr>
        <p:spPr>
          <a:xfrm>
            <a:off x="830223" y="2119789"/>
            <a:ext cx="7483554" cy="1138357"/>
          </a:xfrm>
          <a:prstGeom prst="rect">
            <a:avLst/>
          </a:prstGeom>
          <a:noFill/>
          <a:ln/>
        </p:spPr>
        <p:txBody>
          <a:bodyPr wrap="square" lIns="0" tIns="0" rIns="0" bIns="0" rtlCol="0" anchor="t"/>
          <a:lstStyle/>
          <a:p>
            <a:pPr indent="0" marL="0">
              <a:lnSpc>
                <a:spcPts val="2950"/>
              </a:lnSpc>
              <a:buNone/>
            </a:pPr>
            <a:r>
              <a:rPr lang="en-US" sz="1850" dirty="0">
                <a:solidFill>
                  <a:srgbClr val="5B5F71"/>
                </a:solidFill>
                <a:latin typeface="Instrument Sans Medium" pitchFamily="34" charset="0"/>
                <a:ea typeface="Instrument Sans Medium" pitchFamily="34" charset="-122"/>
                <a:cs typeface="Instrument Sans Medium" pitchFamily="34" charset="-120"/>
              </a:rPr>
              <a:t>Simple random sampling is the most basic probability sampling method. In this technique, each member of the population has an equal chance of being selected for the sample.</a:t>
            </a:r>
            <a:endParaRPr lang="en-US" sz="1850" dirty="0"/>
          </a:p>
        </p:txBody>
      </p:sp>
      <p:sp>
        <p:nvSpPr>
          <p:cNvPr id="5" name="Text 2"/>
          <p:cNvSpPr/>
          <p:nvPr/>
        </p:nvSpPr>
        <p:spPr>
          <a:xfrm>
            <a:off x="830223" y="3524964"/>
            <a:ext cx="7483554" cy="1517809"/>
          </a:xfrm>
          <a:prstGeom prst="rect">
            <a:avLst/>
          </a:prstGeom>
          <a:noFill/>
          <a:ln/>
        </p:spPr>
        <p:txBody>
          <a:bodyPr wrap="square" lIns="0" tIns="0" rIns="0" bIns="0" rtlCol="0" anchor="t"/>
          <a:lstStyle/>
          <a:p>
            <a:pPr indent="0" marL="0">
              <a:lnSpc>
                <a:spcPts val="2950"/>
              </a:lnSpc>
              <a:buNone/>
            </a:pPr>
            <a:r>
              <a:rPr lang="en-US" sz="1850" dirty="0">
                <a:solidFill>
                  <a:srgbClr val="5B5F71"/>
                </a:solidFill>
                <a:latin typeface="Instrument Sans Medium" pitchFamily="34" charset="0"/>
                <a:ea typeface="Instrument Sans Medium" pitchFamily="34" charset="-122"/>
                <a:cs typeface="Instrument Sans Medium" pitchFamily="34" charset="-120"/>
              </a:rPr>
              <a:t>This method is often used when the population is relatively homogeneous and there are no specific subgroups to consider. To conduct simple random sampling, researchers typically use a random number generator or draw names from a hat.</a:t>
            </a:r>
            <a:endParaRPr lang="en-US" sz="1850" dirty="0"/>
          </a:p>
        </p:txBody>
      </p:sp>
      <p:sp>
        <p:nvSpPr>
          <p:cNvPr id="6" name="Text 3"/>
          <p:cNvSpPr/>
          <p:nvPr/>
        </p:nvSpPr>
        <p:spPr>
          <a:xfrm>
            <a:off x="830223" y="5309592"/>
            <a:ext cx="7483554" cy="1897261"/>
          </a:xfrm>
          <a:prstGeom prst="rect">
            <a:avLst/>
          </a:prstGeom>
          <a:noFill/>
          <a:ln/>
        </p:spPr>
        <p:txBody>
          <a:bodyPr wrap="square" lIns="0" tIns="0" rIns="0" bIns="0" rtlCol="0" anchor="t"/>
          <a:lstStyle/>
          <a:p>
            <a:pPr indent="0" marL="0">
              <a:lnSpc>
                <a:spcPts val="2950"/>
              </a:lnSpc>
              <a:buNone/>
            </a:pPr>
            <a:r>
              <a:rPr lang="en-US" sz="1850" dirty="0">
                <a:solidFill>
                  <a:srgbClr val="5B5F71"/>
                </a:solidFill>
                <a:latin typeface="Instrument Sans Medium" pitchFamily="34" charset="0"/>
                <a:ea typeface="Instrument Sans Medium" pitchFamily="34" charset="-122"/>
                <a:cs typeface="Instrument Sans Medium" pitchFamily="34" charset="-120"/>
              </a:rPr>
              <a:t>Advantages of simple random sampling include its simplicity, objectivity, and the ability to calculate statistical measures with confidence. However, it can be challenging to implement in large populations, and it may not always result in a sample that perfectly represents the population's characteristics.</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64037" y="1093470"/>
            <a:ext cx="6172200"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Systematic Sampling</a:t>
            </a:r>
            <a:endParaRPr lang="en-US" sz="4850" dirty="0"/>
          </a:p>
        </p:txBody>
      </p:sp>
      <p:sp>
        <p:nvSpPr>
          <p:cNvPr id="4" name="Text 1"/>
          <p:cNvSpPr/>
          <p:nvPr/>
        </p:nvSpPr>
        <p:spPr>
          <a:xfrm>
            <a:off x="864037" y="2235279"/>
            <a:ext cx="7415927" cy="158019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Systematic sampling involves selecting every kth element from a population list, starting with a randomly selected starting point. The value of "k" is determined by dividing the population size by the desired sample size.</a:t>
            </a:r>
            <a:endParaRPr lang="en-US" sz="1900" dirty="0"/>
          </a:p>
        </p:txBody>
      </p:sp>
      <p:sp>
        <p:nvSpPr>
          <p:cNvPr id="5" name="Text 2"/>
          <p:cNvSpPr/>
          <p:nvPr/>
        </p:nvSpPr>
        <p:spPr>
          <a:xfrm>
            <a:off x="864037" y="4093131"/>
            <a:ext cx="7415927" cy="158019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Systematic sampling can be more efficient than simple random sampling, especially when dealing with large populations. It also helps to ensure that the sample is evenly distributed across the population.</a:t>
            </a:r>
            <a:endParaRPr lang="en-US" sz="1900" dirty="0"/>
          </a:p>
        </p:txBody>
      </p:sp>
      <p:sp>
        <p:nvSpPr>
          <p:cNvPr id="6" name="Text 3"/>
          <p:cNvSpPr/>
          <p:nvPr/>
        </p:nvSpPr>
        <p:spPr>
          <a:xfrm>
            <a:off x="864037" y="5950982"/>
            <a:ext cx="74159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However, it is important to note that systematic sampling can be vulnerable to biases if there is a pattern in the population list that coincides with the sampling interval.</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4037" y="1821775"/>
            <a:ext cx="6172200"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Stratified Sampling</a:t>
            </a:r>
            <a:endParaRPr lang="en-US" sz="4850" dirty="0"/>
          </a:p>
        </p:txBody>
      </p:sp>
      <p:sp>
        <p:nvSpPr>
          <p:cNvPr id="3" name="Text 1"/>
          <p:cNvSpPr/>
          <p:nvPr/>
        </p:nvSpPr>
        <p:spPr>
          <a:xfrm>
            <a:off x="864037" y="3087053"/>
            <a:ext cx="129023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Stratified sampling is a method that divides the population into subgroups, or strata, based on specific characteristics such as age, gender, or income. Researchers then select a random sample from each stratum, ensuring that the sample reflects the proportions of each stratum in the population.</a:t>
            </a:r>
            <a:endParaRPr lang="en-US" sz="1900" dirty="0"/>
          </a:p>
        </p:txBody>
      </p:sp>
      <p:sp>
        <p:nvSpPr>
          <p:cNvPr id="4" name="Text 2"/>
          <p:cNvSpPr/>
          <p:nvPr/>
        </p:nvSpPr>
        <p:spPr>
          <a:xfrm>
            <a:off x="864037" y="4549854"/>
            <a:ext cx="12902327" cy="790099"/>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This technique is useful when the population is heterogeneous and it is important to obtain a representative sample from each subgroup.</a:t>
            </a:r>
            <a:endParaRPr lang="en-US" sz="1900" dirty="0"/>
          </a:p>
        </p:txBody>
      </p:sp>
      <p:sp>
        <p:nvSpPr>
          <p:cNvPr id="5" name="Text 3"/>
          <p:cNvSpPr/>
          <p:nvPr/>
        </p:nvSpPr>
        <p:spPr>
          <a:xfrm>
            <a:off x="864037" y="5617607"/>
            <a:ext cx="12902327" cy="790099"/>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Stratified sampling can provide more accurate estimates of population parameters compared to simple random sampling, especially when dealing with populations that have significant variations in characteristics.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50437" y="1290995"/>
            <a:ext cx="6172200"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Cluster Sampling</a:t>
            </a:r>
            <a:endParaRPr lang="en-US" sz="4850" dirty="0"/>
          </a:p>
        </p:txBody>
      </p:sp>
      <p:sp>
        <p:nvSpPr>
          <p:cNvPr id="4" name="Text 1"/>
          <p:cNvSpPr/>
          <p:nvPr/>
        </p:nvSpPr>
        <p:spPr>
          <a:xfrm>
            <a:off x="6350437" y="2432804"/>
            <a:ext cx="7415927" cy="158019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Cluster sampling involves dividing the population into clusters, which are typically geographically defined groups. Researchers then randomly select a few clusters and sample all individuals within the selected clusters.</a:t>
            </a:r>
            <a:endParaRPr lang="en-US" sz="1900" dirty="0"/>
          </a:p>
        </p:txBody>
      </p:sp>
      <p:sp>
        <p:nvSpPr>
          <p:cNvPr id="5" name="Text 2"/>
          <p:cNvSpPr/>
          <p:nvPr/>
        </p:nvSpPr>
        <p:spPr>
          <a:xfrm>
            <a:off x="6350437" y="4290655"/>
            <a:ext cx="74159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This technique is useful when it is difficult or expensive to sample individuals from a large population spread over a wide geographical area.</a:t>
            </a:r>
            <a:endParaRPr lang="en-US" sz="1900" dirty="0"/>
          </a:p>
        </p:txBody>
      </p:sp>
      <p:sp>
        <p:nvSpPr>
          <p:cNvPr id="6" name="Text 3"/>
          <p:cNvSpPr/>
          <p:nvPr/>
        </p:nvSpPr>
        <p:spPr>
          <a:xfrm>
            <a:off x="6350437" y="5753457"/>
            <a:ext cx="74159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Cluster sampling can be more efficient than simple random sampling, but it may introduce some bias if the clusters are not homogeneous.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52964" y="670203"/>
            <a:ext cx="7465100" cy="761643"/>
          </a:xfrm>
          <a:prstGeom prst="rect">
            <a:avLst/>
          </a:prstGeom>
          <a:noFill/>
          <a:ln/>
        </p:spPr>
        <p:txBody>
          <a:bodyPr wrap="none" lIns="0" tIns="0" rIns="0" bIns="0" rtlCol="0" anchor="t"/>
          <a:lstStyle/>
          <a:p>
            <a:pPr indent="0" marL="0">
              <a:lnSpc>
                <a:spcPts val="5950"/>
              </a:lnSpc>
              <a:buNone/>
            </a:pPr>
            <a:r>
              <a:rPr lang="en-US" sz="4750" dirty="0">
                <a:solidFill>
                  <a:srgbClr val="505468"/>
                </a:solidFill>
                <a:latin typeface="Instrument Sans Semi Bold" pitchFamily="34" charset="0"/>
                <a:ea typeface="Instrument Sans Semi Bold" pitchFamily="34" charset="-122"/>
                <a:cs typeface="Instrument Sans Semi Bold" pitchFamily="34" charset="-120"/>
              </a:rPr>
              <a:t>Non-Probability Sampling</a:t>
            </a:r>
            <a:endParaRPr lang="en-US" sz="4750" dirty="0"/>
          </a:p>
        </p:txBody>
      </p:sp>
      <p:sp>
        <p:nvSpPr>
          <p:cNvPr id="3" name="Text 1"/>
          <p:cNvSpPr/>
          <p:nvPr/>
        </p:nvSpPr>
        <p:spPr>
          <a:xfrm>
            <a:off x="852964" y="1919288"/>
            <a:ext cx="12924473" cy="779859"/>
          </a:xfrm>
          <a:prstGeom prst="rect">
            <a:avLst/>
          </a:prstGeom>
          <a:noFill/>
          <a:ln/>
        </p:spPr>
        <p:txBody>
          <a:bodyPr wrap="square" lIns="0" tIns="0" rIns="0" bIns="0" rtlCol="0" anchor="t"/>
          <a:lstStyle/>
          <a:p>
            <a:pPr indent="0" marL="0">
              <a:lnSpc>
                <a:spcPts val="305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Non-probability sampling techniques do not rely on random selection. The selection of individuals is based on convenience, availability, or specific characteristics.</a:t>
            </a:r>
            <a:endParaRPr lang="en-US" sz="1900" dirty="0"/>
          </a:p>
        </p:txBody>
      </p:sp>
      <p:sp>
        <p:nvSpPr>
          <p:cNvPr id="4" name="Text 2"/>
          <p:cNvSpPr/>
          <p:nvPr/>
        </p:nvSpPr>
        <p:spPr>
          <a:xfrm>
            <a:off x="852964" y="2973229"/>
            <a:ext cx="12924473" cy="1169789"/>
          </a:xfrm>
          <a:prstGeom prst="rect">
            <a:avLst/>
          </a:prstGeom>
          <a:noFill/>
          <a:ln/>
        </p:spPr>
        <p:txBody>
          <a:bodyPr wrap="square" lIns="0" tIns="0" rIns="0" bIns="0" rtlCol="0" anchor="t"/>
          <a:lstStyle/>
          <a:p>
            <a:pPr indent="0" marL="0">
              <a:lnSpc>
                <a:spcPts val="305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These methods are often used in qualitative research, where the goal is to explore and understand complex phenomena. Non-probability sampling techniques are also used when it is not possible or practical to use probability sampling methods.</a:t>
            </a:r>
            <a:endParaRPr lang="en-US" sz="1900" dirty="0"/>
          </a:p>
        </p:txBody>
      </p:sp>
      <p:sp>
        <p:nvSpPr>
          <p:cNvPr id="5" name="Text 3"/>
          <p:cNvSpPr/>
          <p:nvPr/>
        </p:nvSpPr>
        <p:spPr>
          <a:xfrm>
            <a:off x="852964" y="4417100"/>
            <a:ext cx="12924473" cy="389930"/>
          </a:xfrm>
          <a:prstGeom prst="rect">
            <a:avLst/>
          </a:prstGeom>
          <a:noFill/>
          <a:ln/>
        </p:spPr>
        <p:txBody>
          <a:bodyPr wrap="none" lIns="0" tIns="0" rIns="0" bIns="0" rtlCol="0" anchor="t"/>
          <a:lstStyle/>
          <a:p>
            <a:pPr indent="0" marL="0">
              <a:lnSpc>
                <a:spcPts val="305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Some common types of non-probability sampling include:</a:t>
            </a:r>
            <a:endParaRPr lang="en-US" sz="1900" dirty="0"/>
          </a:p>
        </p:txBody>
      </p:sp>
      <p:sp>
        <p:nvSpPr>
          <p:cNvPr id="6" name="Text 4"/>
          <p:cNvSpPr/>
          <p:nvPr/>
        </p:nvSpPr>
        <p:spPr>
          <a:xfrm>
            <a:off x="852964" y="5081111"/>
            <a:ext cx="12924473" cy="389930"/>
          </a:xfrm>
          <a:prstGeom prst="rect">
            <a:avLst/>
          </a:prstGeom>
          <a:noFill/>
          <a:ln/>
        </p:spPr>
        <p:txBody>
          <a:bodyPr wrap="none" lIns="0" tIns="0" rIns="0" bIns="0" rtlCol="0" anchor="t"/>
          <a:lstStyle/>
          <a:p>
            <a:pPr algn="l" marL="342900" indent="-342900">
              <a:lnSpc>
                <a:spcPts val="305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Convenience sampling</a:t>
            </a:r>
            <a:endParaRPr lang="en-US" sz="1900" dirty="0"/>
          </a:p>
        </p:txBody>
      </p:sp>
      <p:sp>
        <p:nvSpPr>
          <p:cNvPr id="7" name="Text 5"/>
          <p:cNvSpPr/>
          <p:nvPr/>
        </p:nvSpPr>
        <p:spPr>
          <a:xfrm>
            <a:off x="852964" y="5556290"/>
            <a:ext cx="12924473" cy="389930"/>
          </a:xfrm>
          <a:prstGeom prst="rect">
            <a:avLst/>
          </a:prstGeom>
          <a:noFill/>
          <a:ln/>
        </p:spPr>
        <p:txBody>
          <a:bodyPr wrap="none" lIns="0" tIns="0" rIns="0" bIns="0" rtlCol="0" anchor="t"/>
          <a:lstStyle/>
          <a:p>
            <a:pPr algn="l" marL="342900" indent="-342900">
              <a:lnSpc>
                <a:spcPts val="305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Quota sampling</a:t>
            </a:r>
            <a:endParaRPr lang="en-US" sz="1900" dirty="0"/>
          </a:p>
        </p:txBody>
      </p:sp>
      <p:sp>
        <p:nvSpPr>
          <p:cNvPr id="8" name="Text 6"/>
          <p:cNvSpPr/>
          <p:nvPr/>
        </p:nvSpPr>
        <p:spPr>
          <a:xfrm>
            <a:off x="852964" y="6031468"/>
            <a:ext cx="12924473" cy="389930"/>
          </a:xfrm>
          <a:prstGeom prst="rect">
            <a:avLst/>
          </a:prstGeom>
          <a:noFill/>
          <a:ln/>
        </p:spPr>
        <p:txBody>
          <a:bodyPr wrap="none" lIns="0" tIns="0" rIns="0" bIns="0" rtlCol="0" anchor="t"/>
          <a:lstStyle/>
          <a:p>
            <a:pPr algn="l" marL="342900" indent="-342900">
              <a:lnSpc>
                <a:spcPts val="305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Purposive sampling</a:t>
            </a:r>
            <a:endParaRPr lang="en-US" sz="1900" dirty="0"/>
          </a:p>
        </p:txBody>
      </p:sp>
      <p:sp>
        <p:nvSpPr>
          <p:cNvPr id="9" name="Text 7"/>
          <p:cNvSpPr/>
          <p:nvPr/>
        </p:nvSpPr>
        <p:spPr>
          <a:xfrm>
            <a:off x="852964" y="6506647"/>
            <a:ext cx="12924473" cy="389930"/>
          </a:xfrm>
          <a:prstGeom prst="rect">
            <a:avLst/>
          </a:prstGeom>
          <a:noFill/>
          <a:ln/>
        </p:spPr>
        <p:txBody>
          <a:bodyPr wrap="none" lIns="0" tIns="0" rIns="0" bIns="0" rtlCol="0" anchor="t"/>
          <a:lstStyle/>
          <a:p>
            <a:pPr algn="l" marL="342900" indent="-342900">
              <a:lnSpc>
                <a:spcPts val="3050"/>
              </a:lnSpc>
              <a:buSzPct val="100000"/>
              <a:buChar char="•"/>
            </a:pPr>
            <a:r>
              <a:rPr lang="en-US" sz="1900" dirty="0">
                <a:solidFill>
                  <a:srgbClr val="5B5F71"/>
                </a:solidFill>
                <a:latin typeface="Instrument Sans Medium" pitchFamily="34" charset="0"/>
                <a:ea typeface="Instrument Sans Medium" pitchFamily="34" charset="-122"/>
                <a:cs typeface="Instrument Sans Medium" pitchFamily="34" charset="-120"/>
              </a:rPr>
              <a:t>Snowball sampling</a:t>
            </a:r>
            <a:endParaRPr lang="en-US" sz="1900" dirty="0"/>
          </a:p>
        </p:txBody>
      </p:sp>
      <p:sp>
        <p:nvSpPr>
          <p:cNvPr id="10" name="Text 8"/>
          <p:cNvSpPr/>
          <p:nvPr/>
        </p:nvSpPr>
        <p:spPr>
          <a:xfrm>
            <a:off x="852964" y="7170658"/>
            <a:ext cx="12924473" cy="389930"/>
          </a:xfrm>
          <a:prstGeom prst="rect">
            <a:avLst/>
          </a:prstGeom>
          <a:noFill/>
          <a:ln/>
        </p:spPr>
        <p:txBody>
          <a:bodyPr wrap="none" lIns="0" tIns="0" rIns="0" bIns="0" rtlCol="0" anchor="t"/>
          <a:lstStyle/>
          <a:p>
            <a:pPr indent="0" marL="0">
              <a:lnSpc>
                <a:spcPts val="305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It's important to understand that non-probability samples may not be representative of the population.</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4037" y="1821775"/>
            <a:ext cx="6172200"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Conclusion</a:t>
            </a:r>
            <a:endParaRPr lang="en-US" sz="4850" dirty="0"/>
          </a:p>
        </p:txBody>
      </p:sp>
      <p:sp>
        <p:nvSpPr>
          <p:cNvPr id="3" name="Text 1"/>
          <p:cNvSpPr/>
          <p:nvPr/>
        </p:nvSpPr>
        <p:spPr>
          <a:xfrm>
            <a:off x="864037" y="3087053"/>
            <a:ext cx="12902327" cy="790099"/>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Sampling is a crucial tool in research and data analysis. Choosing the right sampling method depends on the research objectives, population characteristics, and available resources.</a:t>
            </a:r>
            <a:endParaRPr lang="en-US" sz="1900" dirty="0"/>
          </a:p>
        </p:txBody>
      </p:sp>
      <p:sp>
        <p:nvSpPr>
          <p:cNvPr id="4" name="Text 2"/>
          <p:cNvSpPr/>
          <p:nvPr/>
        </p:nvSpPr>
        <p:spPr>
          <a:xfrm>
            <a:off x="864037" y="4154805"/>
            <a:ext cx="12902327" cy="790099"/>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Probability sampling methods are preferred when generalizability is a priority. Non-probability sampling methods are useful in qualitative research or when probability sampling is not feasible.</a:t>
            </a:r>
            <a:endParaRPr lang="en-US" sz="1900" dirty="0"/>
          </a:p>
        </p:txBody>
      </p:sp>
      <p:sp>
        <p:nvSpPr>
          <p:cNvPr id="5" name="Text 3"/>
          <p:cNvSpPr/>
          <p:nvPr/>
        </p:nvSpPr>
        <p:spPr>
          <a:xfrm>
            <a:off x="864037" y="5222558"/>
            <a:ext cx="12902327" cy="118514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It's important to carefully consider the advantages and disadvantages of each sampling method before making a decision. Understanding the principles and methods of sampling helps researchers to collect reliable and representative data, leading to more robust and meaningful research findings.</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2024-12-31T08:03:00Z</dcterms:created>
  <dcterms:modified xsi:type="dcterms:W3CDTF">2024-12-31T08:03:00Z</dcterms:modified>
</cp:coreProperties>
</file>