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6-1.png"/><Relationship Id="rId2" Type="http://schemas.openxmlformats.org/officeDocument/2006/relationships/image" Target="../media/image-6-2.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8-1.png"/><Relationship Id="rId2" Type="http://schemas.openxmlformats.org/officeDocument/2006/relationships/image" Target="../media/image-8-2.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833199" y="2079308"/>
            <a:ext cx="7477601" cy="1666399"/>
          </a:xfrm>
          <a:prstGeom prst="rect">
            <a:avLst/>
          </a:prstGeom>
          <a:noFill/>
          <a:ln/>
        </p:spPr>
        <p:txBody>
          <a:bodyPr wrap="square" rtlCol="0" anchor="t"/>
          <a:lstStyle/>
          <a:p>
            <a:pPr indent="0" marL="0">
              <a:lnSpc>
                <a:spcPts val="6561"/>
              </a:lnSpc>
              <a:buNone/>
            </a:pPr>
            <a:r>
              <a:rPr lang="en-US" sz="5249" b="1" spc="-157" kern="0" dirty="0">
                <a:solidFill>
                  <a:srgbClr val="000000"/>
                </a:solidFill>
                <a:latin typeface="Inter" pitchFamily="34" charset="0"/>
                <a:ea typeface="Inter" pitchFamily="34" charset="-122"/>
                <a:cs typeface="Inter" pitchFamily="34" charset="-120"/>
              </a:rPr>
              <a:t>HARROD DOMAR MODEL</a:t>
            </a:r>
            <a:endParaRPr lang="en-US" sz="5249" dirty="0"/>
          </a:p>
        </p:txBody>
      </p:sp>
      <p:sp>
        <p:nvSpPr>
          <p:cNvPr id="5" name="Text 3"/>
          <p:cNvSpPr/>
          <p:nvPr/>
        </p:nvSpPr>
        <p:spPr>
          <a:xfrm>
            <a:off x="833199" y="4078962"/>
            <a:ext cx="7477601"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The Harrod-Domar model is a concept in economics that explains the relationship between savings and economic growth. In this presentation, we will dive into the key variables, assumptions, limitations, and applications of this model.</a:t>
            </a:r>
            <a:endParaRPr lang="en-US" sz="1750" dirty="0"/>
          </a:p>
        </p:txBody>
      </p:sp>
      <p:sp>
        <p:nvSpPr>
          <p:cNvPr id="6" name="Shape 4"/>
          <p:cNvSpPr/>
          <p:nvPr/>
        </p:nvSpPr>
        <p:spPr>
          <a:xfrm>
            <a:off x="833199" y="5750481"/>
            <a:ext cx="355402" cy="355402"/>
          </a:xfrm>
          <a:prstGeom prst="roundRect">
            <a:avLst>
              <a:gd name="adj" fmla="val 25726039"/>
            </a:avLst>
          </a:prstGeom>
          <a:noFill/>
          <a:ln w="7620">
            <a:solidFill>
              <a:srgbClr val="FFFFFF"/>
            </a:solidFill>
            <a:prstDash val="solid"/>
          </a:ln>
        </p:spPr>
      </p:sp>
      <p:pic>
        <p:nvPicPr>
          <p:cNvPr id="7" name="Image 0" descr="preencoded.png">    </p:cNvPr>
          <p:cNvPicPr>
            <a:picLocks noChangeAspect="1"/>
          </p:cNvPicPr>
          <p:nvPr/>
        </p:nvPicPr>
        <p:blipFill>
          <a:blip r:embed="rId1"/>
          <a:stretch>
            <a:fillRect/>
          </a:stretch>
        </p:blipFill>
        <p:spPr>
          <a:xfrm>
            <a:off x="840819" y="5758101"/>
            <a:ext cx="340162" cy="340162"/>
          </a:xfrm>
          <a:prstGeom prst="rect">
            <a:avLst/>
          </a:prstGeom>
        </p:spPr>
      </p:pic>
      <p:sp>
        <p:nvSpPr>
          <p:cNvPr id="8" name="Text 5"/>
          <p:cNvSpPr/>
          <p:nvPr/>
        </p:nvSpPr>
        <p:spPr>
          <a:xfrm>
            <a:off x="1299686" y="5755958"/>
            <a:ext cx="3204924" cy="388858"/>
          </a:xfrm>
          <a:prstGeom prst="rect">
            <a:avLst/>
          </a:prstGeom>
          <a:noFill/>
          <a:ln/>
        </p:spPr>
        <p:txBody>
          <a:bodyPr wrap="none" rtlCol="0" anchor="t"/>
          <a:lstStyle/>
          <a:p>
            <a:pPr algn="l" indent="0" marL="0">
              <a:lnSpc>
                <a:spcPts val="3062"/>
              </a:lnSpc>
              <a:buNone/>
            </a:pPr>
            <a:r>
              <a:rPr lang="en-US" sz="2187" b="1" spc="-35" kern="0" dirty="0">
                <a:solidFill>
                  <a:srgbClr val="272525"/>
                </a:solidFill>
                <a:latin typeface="Inter" pitchFamily="34" charset="0"/>
                <a:ea typeface="Inter" pitchFamily="34" charset="-122"/>
                <a:cs typeface="Inter" pitchFamily="34" charset="-120"/>
              </a:rPr>
              <a:t>by Dr. Meenakshi Duggal</a:t>
            </a:r>
            <a:endParaRPr lang="en-US" sz="2187" dirty="0"/>
          </a:p>
        </p:txBody>
      </p:sp>
      <p:pic>
        <p:nvPicPr>
          <p:cNvPr id="9" name="Image 1" descr="preencoded.png">    </p:cNvPr>
          <p:cNvPicPr>
            <a:picLocks noChangeAspect="1"/>
          </p:cNvPicPr>
          <p:nvPr/>
        </p:nvPicPr>
        <p:blipFill>
          <a:blip r:embed="rId2"/>
          <a:stretch>
            <a:fillRect/>
          </a:stretch>
        </p:blipFill>
        <p:spPr>
          <a:xfrm>
            <a:off x="9144000" y="0"/>
            <a:ext cx="5486400" cy="8229600"/>
          </a:xfrm>
          <a:prstGeom prst="rect">
            <a:avLst/>
          </a:prstGeom>
        </p:spPr>
      </p:pic>
      <p:pic>
        <p:nvPicPr>
          <p:cNvPr id="10"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4456628"/>
            <a:ext cx="7529632"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Concept of Economic Growth</a:t>
            </a:r>
            <a:endParaRPr lang="en-US" sz="4374" dirty="0"/>
          </a:p>
        </p:txBody>
      </p:sp>
      <p:sp>
        <p:nvSpPr>
          <p:cNvPr id="5" name="Text 3"/>
          <p:cNvSpPr/>
          <p:nvPr/>
        </p:nvSpPr>
        <p:spPr>
          <a:xfrm>
            <a:off x="2037993" y="5484257"/>
            <a:ext cx="10554414"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Economic growth refers to the increase in the production and consumption of goods and services in an economy over time. It is essential for improving the standard of living and reducing poverty. Understanding the factors that drive economic growth is crucial for policymakers and economists.</a:t>
            </a:r>
            <a:endParaRPr lang="en-US" sz="1750" dirty="0"/>
          </a:p>
        </p:txBody>
      </p:sp>
      <p:pic>
        <p:nvPicPr>
          <p:cNvPr id="6" name="Image 0" descr="preencoded.png">    </p:cNvPr>
          <p:cNvPicPr>
            <a:picLocks noChangeAspect="1"/>
          </p:cNvPicPr>
          <p:nvPr/>
        </p:nvPicPr>
        <p:blipFill>
          <a:blip r:embed="rId1"/>
          <a:stretch>
            <a:fillRect/>
          </a:stretch>
        </p:blipFill>
        <p:spPr>
          <a:xfrm>
            <a:off x="0" y="0"/>
            <a:ext cx="14630400" cy="2777490"/>
          </a:xfrm>
          <a:prstGeom prst="rect">
            <a:avLst/>
          </a:prstGeom>
        </p:spPr>
      </p:pic>
      <p:pic>
        <p:nvPicPr>
          <p:cNvPr id="7"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833199" y="2712482"/>
            <a:ext cx="7375803"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Harrod-Domar Model in Brief</a:t>
            </a:r>
            <a:endParaRPr lang="en-US" sz="4374" dirty="0"/>
          </a:p>
        </p:txBody>
      </p:sp>
      <p:sp>
        <p:nvSpPr>
          <p:cNvPr id="5" name="Text 3"/>
          <p:cNvSpPr/>
          <p:nvPr/>
        </p:nvSpPr>
        <p:spPr>
          <a:xfrm>
            <a:off x="833199" y="3740110"/>
            <a:ext cx="7477601" cy="1777008"/>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The Harrod-Domar model proposes that economic growth depends on investment. According to the model, higher levels of investment contribute to increased production capacity, which leads to economic growth. This model highlights the significance of capital accumulation for stimulating economic development.</a:t>
            </a:r>
            <a:endParaRPr lang="en-US" sz="1750" dirty="0"/>
          </a:p>
        </p:txBody>
      </p:sp>
      <p:pic>
        <p:nvPicPr>
          <p:cNvPr id="6" name="Image 0" descr="preencoded.png">    </p:cNvPr>
          <p:cNvPicPr>
            <a:picLocks noChangeAspect="1"/>
          </p:cNvPicPr>
          <p:nvPr/>
        </p:nvPicPr>
        <p:blipFill>
          <a:blip r:embed="rId1"/>
          <a:stretch>
            <a:fillRect/>
          </a:stretch>
        </p:blipFill>
        <p:spPr>
          <a:xfrm>
            <a:off x="9144000" y="0"/>
            <a:ext cx="5486400" cy="8229600"/>
          </a:xfrm>
          <a:prstGeom prst="rect">
            <a:avLst/>
          </a:prstGeom>
        </p:spPr>
      </p:pic>
      <p:pic>
        <p:nvPicPr>
          <p:cNvPr id="7"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FFFFFF">
              <a:alpha val="85000"/>
            </a:srgbClr>
          </a:solidFill>
          <a:ln/>
        </p:spPr>
      </p:sp>
      <p:sp>
        <p:nvSpPr>
          <p:cNvPr id="6" name="Text 3"/>
          <p:cNvSpPr/>
          <p:nvPr/>
        </p:nvSpPr>
        <p:spPr>
          <a:xfrm>
            <a:off x="2037993" y="2720697"/>
            <a:ext cx="10554414" cy="1388745"/>
          </a:xfrm>
          <a:prstGeom prst="rect">
            <a:avLst/>
          </a:prstGeom>
          <a:noFill/>
          <a:ln/>
        </p:spPr>
        <p:txBody>
          <a:bodyPr wrap="squar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Assumptions of the Harrod-Domar Model</a:t>
            </a:r>
            <a:endParaRPr lang="en-US" sz="4374" dirty="0"/>
          </a:p>
        </p:txBody>
      </p:sp>
      <p:sp>
        <p:nvSpPr>
          <p:cNvPr id="7" name="Text 4"/>
          <p:cNvSpPr/>
          <p:nvPr/>
        </p:nvSpPr>
        <p:spPr>
          <a:xfrm>
            <a:off x="2037993" y="4442698"/>
            <a:ext cx="10554414"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The Harrod-Domar model is based on several assumptions, including constant capital-output ratio, fixed saving rate, and no technological progress. These assumptions simplify the analysis and provide a framework for understanding the relationship between investment and economic growth.</a:t>
            </a:r>
            <a:endParaRPr lang="en-US" sz="1750" dirty="0"/>
          </a:p>
        </p:txBody>
      </p:sp>
      <p:pic>
        <p:nvPicPr>
          <p:cNvPr id="8"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1787">
            <a:solidFill>
              <a:srgbClr val="E5E0DF"/>
            </a:solidFill>
            <a:prstDash val="solid"/>
          </a:ln>
        </p:spPr>
      </p:sp>
      <p:sp>
        <p:nvSpPr>
          <p:cNvPr id="4" name="Text 2"/>
          <p:cNvSpPr/>
          <p:nvPr/>
        </p:nvSpPr>
        <p:spPr>
          <a:xfrm>
            <a:off x="2795468" y="3200995"/>
            <a:ext cx="9014103" cy="594717"/>
          </a:xfrm>
          <a:prstGeom prst="rect">
            <a:avLst/>
          </a:prstGeom>
          <a:noFill/>
          <a:ln/>
        </p:spPr>
        <p:txBody>
          <a:bodyPr wrap="none" rtlCol="0" anchor="t"/>
          <a:lstStyle/>
          <a:p>
            <a:pPr indent="0" marL="0">
              <a:lnSpc>
                <a:spcPts val="4683"/>
              </a:lnSpc>
              <a:buNone/>
            </a:pPr>
            <a:r>
              <a:rPr lang="en-US" sz="3746" b="1" spc="-112" kern="0" dirty="0">
                <a:solidFill>
                  <a:srgbClr val="000000"/>
                </a:solidFill>
                <a:latin typeface="Inter" pitchFamily="34" charset="0"/>
                <a:ea typeface="Inter" pitchFamily="34" charset="-122"/>
                <a:cs typeface="Inter" pitchFamily="34" charset="-120"/>
              </a:rPr>
              <a:t>Key Variables in the Harrod-Domar Model</a:t>
            </a:r>
            <a:endParaRPr lang="en-US" sz="3746" dirty="0"/>
          </a:p>
        </p:txBody>
      </p:sp>
      <p:sp>
        <p:nvSpPr>
          <p:cNvPr id="5" name="Shape 3"/>
          <p:cNvSpPr/>
          <p:nvPr/>
        </p:nvSpPr>
        <p:spPr>
          <a:xfrm>
            <a:off x="2795468" y="4081105"/>
            <a:ext cx="2886313" cy="3326249"/>
          </a:xfrm>
          <a:prstGeom prst="roundRect">
            <a:avLst>
              <a:gd name="adj" fmla="val 2967"/>
            </a:avLst>
          </a:prstGeom>
          <a:solidFill>
            <a:srgbClr val="DADBF1"/>
          </a:solidFill>
          <a:ln w="11787">
            <a:solidFill>
              <a:srgbClr val="B5B7E3"/>
            </a:solidFill>
            <a:prstDash val="solid"/>
          </a:ln>
        </p:spPr>
      </p:sp>
      <p:sp>
        <p:nvSpPr>
          <p:cNvPr id="6" name="Text 4"/>
          <p:cNvSpPr/>
          <p:nvPr/>
        </p:nvSpPr>
        <p:spPr>
          <a:xfrm>
            <a:off x="2997518" y="4283154"/>
            <a:ext cx="1902976" cy="297299"/>
          </a:xfrm>
          <a:prstGeom prst="rect">
            <a:avLst/>
          </a:prstGeom>
          <a:noFill/>
          <a:ln/>
        </p:spPr>
        <p:txBody>
          <a:bodyPr wrap="none" rtlCol="0" anchor="t"/>
          <a:lstStyle/>
          <a:p>
            <a:pPr indent="0" marL="0">
              <a:lnSpc>
                <a:spcPts val="2341"/>
              </a:lnSpc>
              <a:buNone/>
            </a:pPr>
            <a:r>
              <a:rPr lang="en-US" sz="1873" b="1" i="1" spc="-56" kern="0" dirty="0">
                <a:solidFill>
                  <a:srgbClr val="272525"/>
                </a:solidFill>
                <a:latin typeface="Inter" pitchFamily="34" charset="0"/>
                <a:ea typeface="Inter" pitchFamily="34" charset="-122"/>
                <a:cs typeface="Inter" pitchFamily="34" charset="-120"/>
              </a:rPr>
              <a:t>Investment</a:t>
            </a:r>
            <a:endParaRPr lang="en-US" sz="1873" dirty="0"/>
          </a:p>
        </p:txBody>
      </p:sp>
      <p:sp>
        <p:nvSpPr>
          <p:cNvPr id="7" name="Text 5"/>
          <p:cNvSpPr/>
          <p:nvPr/>
        </p:nvSpPr>
        <p:spPr>
          <a:xfrm>
            <a:off x="2997518" y="4770715"/>
            <a:ext cx="2482215" cy="2130266"/>
          </a:xfrm>
          <a:prstGeom prst="rect">
            <a:avLst/>
          </a:prstGeom>
          <a:noFill/>
          <a:ln/>
        </p:spPr>
        <p:txBody>
          <a:bodyPr wrap="square" rtlCol="0" anchor="t"/>
          <a:lstStyle/>
          <a:p>
            <a:pPr indent="0" marL="0">
              <a:lnSpc>
                <a:spcPts val="2398"/>
              </a:lnSpc>
              <a:buNone/>
            </a:pPr>
            <a:r>
              <a:rPr lang="en-US" sz="1498" spc="-30" kern="0" dirty="0">
                <a:solidFill>
                  <a:srgbClr val="272525"/>
                </a:solidFill>
                <a:latin typeface="Inter" pitchFamily="34" charset="0"/>
                <a:ea typeface="Inter" pitchFamily="34" charset="-122"/>
                <a:cs typeface="Inter" pitchFamily="34" charset="-120"/>
              </a:rPr>
              <a:t>Represents the amount of capital expenditure in the economy. Higher investment levels contribute to increased production capacity and potential economic growth.</a:t>
            </a:r>
            <a:endParaRPr lang="en-US" sz="1498" dirty="0"/>
          </a:p>
        </p:txBody>
      </p:sp>
      <p:sp>
        <p:nvSpPr>
          <p:cNvPr id="8" name="Shape 6"/>
          <p:cNvSpPr/>
          <p:nvPr/>
        </p:nvSpPr>
        <p:spPr>
          <a:xfrm>
            <a:off x="5872043" y="4081105"/>
            <a:ext cx="2886313" cy="3326249"/>
          </a:xfrm>
          <a:prstGeom prst="roundRect">
            <a:avLst>
              <a:gd name="adj" fmla="val 2967"/>
            </a:avLst>
          </a:prstGeom>
          <a:solidFill>
            <a:srgbClr val="DADBF1"/>
          </a:solidFill>
          <a:ln w="11787">
            <a:solidFill>
              <a:srgbClr val="B5B7E3"/>
            </a:solidFill>
            <a:prstDash val="solid"/>
          </a:ln>
        </p:spPr>
      </p:sp>
      <p:sp>
        <p:nvSpPr>
          <p:cNvPr id="9" name="Text 7"/>
          <p:cNvSpPr/>
          <p:nvPr/>
        </p:nvSpPr>
        <p:spPr>
          <a:xfrm>
            <a:off x="6074093" y="4283154"/>
            <a:ext cx="1902976" cy="297299"/>
          </a:xfrm>
          <a:prstGeom prst="rect">
            <a:avLst/>
          </a:prstGeom>
          <a:noFill/>
          <a:ln/>
        </p:spPr>
        <p:txBody>
          <a:bodyPr wrap="none" rtlCol="0" anchor="t"/>
          <a:lstStyle/>
          <a:p>
            <a:pPr indent="0" marL="0">
              <a:lnSpc>
                <a:spcPts val="2341"/>
              </a:lnSpc>
              <a:buNone/>
            </a:pPr>
            <a:r>
              <a:rPr lang="en-US" sz="1873" b="1" i="1" spc="-56" kern="0" dirty="0">
                <a:solidFill>
                  <a:srgbClr val="272525"/>
                </a:solidFill>
                <a:latin typeface="Inter" pitchFamily="34" charset="0"/>
                <a:ea typeface="Inter" pitchFamily="34" charset="-122"/>
                <a:cs typeface="Inter" pitchFamily="34" charset="-120"/>
              </a:rPr>
              <a:t>Savings</a:t>
            </a:r>
            <a:endParaRPr lang="en-US" sz="1873" dirty="0"/>
          </a:p>
        </p:txBody>
      </p:sp>
      <p:sp>
        <p:nvSpPr>
          <p:cNvPr id="10" name="Text 8"/>
          <p:cNvSpPr/>
          <p:nvPr/>
        </p:nvSpPr>
        <p:spPr>
          <a:xfrm>
            <a:off x="6074093" y="4770715"/>
            <a:ext cx="2482215" cy="2434590"/>
          </a:xfrm>
          <a:prstGeom prst="rect">
            <a:avLst/>
          </a:prstGeom>
          <a:noFill/>
          <a:ln/>
        </p:spPr>
        <p:txBody>
          <a:bodyPr wrap="square" rtlCol="0" anchor="t"/>
          <a:lstStyle/>
          <a:p>
            <a:pPr indent="0" marL="0">
              <a:lnSpc>
                <a:spcPts val="2398"/>
              </a:lnSpc>
              <a:buNone/>
            </a:pPr>
            <a:r>
              <a:rPr lang="en-US" sz="1498" spc="-30" kern="0" dirty="0">
                <a:solidFill>
                  <a:srgbClr val="272525"/>
                </a:solidFill>
                <a:latin typeface="Inter" pitchFamily="34" charset="0"/>
                <a:ea typeface="Inter" pitchFamily="34" charset="-122"/>
                <a:cs typeface="Inter" pitchFamily="34" charset="-120"/>
              </a:rPr>
              <a:t>Refers to the portion of income that individuals, businesses, and the government save instead of consuming. Savings are necessary to finance investment and drive economic growth.</a:t>
            </a:r>
            <a:endParaRPr lang="en-US" sz="1498" dirty="0"/>
          </a:p>
        </p:txBody>
      </p:sp>
      <p:sp>
        <p:nvSpPr>
          <p:cNvPr id="11" name="Shape 9"/>
          <p:cNvSpPr/>
          <p:nvPr/>
        </p:nvSpPr>
        <p:spPr>
          <a:xfrm>
            <a:off x="8948618" y="4081105"/>
            <a:ext cx="2886313" cy="3326249"/>
          </a:xfrm>
          <a:prstGeom prst="roundRect">
            <a:avLst>
              <a:gd name="adj" fmla="val 2967"/>
            </a:avLst>
          </a:prstGeom>
          <a:solidFill>
            <a:srgbClr val="DADBF1"/>
          </a:solidFill>
          <a:ln w="11787">
            <a:solidFill>
              <a:srgbClr val="B5B7E3"/>
            </a:solidFill>
            <a:prstDash val="solid"/>
          </a:ln>
        </p:spPr>
      </p:sp>
      <p:sp>
        <p:nvSpPr>
          <p:cNvPr id="12" name="Text 10"/>
          <p:cNvSpPr/>
          <p:nvPr/>
        </p:nvSpPr>
        <p:spPr>
          <a:xfrm>
            <a:off x="9150668" y="4283154"/>
            <a:ext cx="1902976" cy="297299"/>
          </a:xfrm>
          <a:prstGeom prst="rect">
            <a:avLst/>
          </a:prstGeom>
          <a:noFill/>
          <a:ln/>
        </p:spPr>
        <p:txBody>
          <a:bodyPr wrap="none" rtlCol="0" anchor="t"/>
          <a:lstStyle/>
          <a:p>
            <a:pPr indent="0" marL="0">
              <a:lnSpc>
                <a:spcPts val="2341"/>
              </a:lnSpc>
              <a:buNone/>
            </a:pPr>
            <a:r>
              <a:rPr lang="en-US" sz="1873" b="1" i="1" spc="-56" kern="0" dirty="0">
                <a:solidFill>
                  <a:srgbClr val="272525"/>
                </a:solidFill>
                <a:latin typeface="Inter" pitchFamily="34" charset="0"/>
                <a:ea typeface="Inter" pitchFamily="34" charset="-122"/>
                <a:cs typeface="Inter" pitchFamily="34" charset="-120"/>
              </a:rPr>
              <a:t>Multiplier Effect</a:t>
            </a:r>
            <a:endParaRPr lang="en-US" sz="1873" dirty="0"/>
          </a:p>
        </p:txBody>
      </p:sp>
      <p:sp>
        <p:nvSpPr>
          <p:cNvPr id="13" name="Text 11"/>
          <p:cNvSpPr/>
          <p:nvPr/>
        </p:nvSpPr>
        <p:spPr>
          <a:xfrm>
            <a:off x="9150668" y="4770715"/>
            <a:ext cx="2482215" cy="2434590"/>
          </a:xfrm>
          <a:prstGeom prst="rect">
            <a:avLst/>
          </a:prstGeom>
          <a:noFill/>
          <a:ln/>
        </p:spPr>
        <p:txBody>
          <a:bodyPr wrap="square" rtlCol="0" anchor="t"/>
          <a:lstStyle/>
          <a:p>
            <a:pPr indent="0" marL="0">
              <a:lnSpc>
                <a:spcPts val="2398"/>
              </a:lnSpc>
              <a:buNone/>
            </a:pPr>
            <a:r>
              <a:rPr lang="en-US" sz="1498" spc="-30" kern="0" dirty="0">
                <a:solidFill>
                  <a:srgbClr val="272525"/>
                </a:solidFill>
                <a:latin typeface="Inter" pitchFamily="34" charset="0"/>
                <a:ea typeface="Inter" pitchFamily="34" charset="-122"/>
                <a:cs typeface="Inter" pitchFamily="34" charset="-120"/>
              </a:rPr>
              <a:t>Describes the phenomenon where a change in investment leads to a greater change in national income. It highlights the magnifying impact of investment on economic growth.</a:t>
            </a:r>
            <a:endParaRPr lang="en-US" sz="1498" dirty="0"/>
          </a:p>
        </p:txBody>
      </p:sp>
      <p:pic>
        <p:nvPicPr>
          <p:cNvPr id="14" name="Image 0" descr="preencoded.png">    </p:cNvPr>
          <p:cNvPicPr>
            <a:picLocks noChangeAspect="1"/>
          </p:cNvPicPr>
          <p:nvPr/>
        </p:nvPicPr>
        <p:blipFill>
          <a:blip r:embed="rId1"/>
          <a:stretch>
            <a:fillRect/>
          </a:stretch>
        </p:blipFill>
        <p:spPr>
          <a:xfrm>
            <a:off x="0" y="0"/>
            <a:ext cx="14630400" cy="2378750"/>
          </a:xfrm>
          <a:prstGeom prst="rect">
            <a:avLst/>
          </a:prstGeom>
        </p:spPr>
      </p:pic>
      <p:pic>
        <p:nvPicPr>
          <p:cNvPr id="15"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FFFFFF">
              <a:alpha val="85000"/>
            </a:srgbClr>
          </a:solidFill>
          <a:ln/>
        </p:spPr>
      </p:sp>
      <p:sp>
        <p:nvSpPr>
          <p:cNvPr id="6" name="Text 3"/>
          <p:cNvSpPr/>
          <p:nvPr/>
        </p:nvSpPr>
        <p:spPr>
          <a:xfrm>
            <a:off x="2037993" y="1687711"/>
            <a:ext cx="10554414" cy="1388745"/>
          </a:xfrm>
          <a:prstGeom prst="rect">
            <a:avLst/>
          </a:prstGeom>
          <a:noFill/>
          <a:ln/>
        </p:spPr>
        <p:txBody>
          <a:bodyPr wrap="squar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The Power of Savings in Fueling Economic Growth</a:t>
            </a:r>
            <a:endParaRPr lang="en-US" sz="4374" dirty="0"/>
          </a:p>
        </p:txBody>
      </p:sp>
      <p:sp>
        <p:nvSpPr>
          <p:cNvPr id="7" name="Text 4"/>
          <p:cNvSpPr/>
          <p:nvPr/>
        </p:nvSpPr>
        <p:spPr>
          <a:xfrm>
            <a:off x="2371249" y="3659624"/>
            <a:ext cx="10221158" cy="355402"/>
          </a:xfrm>
          <a:prstGeom prst="rect">
            <a:avLst/>
          </a:prstGeom>
          <a:noFill/>
          <a:ln/>
        </p:spPr>
        <p:txBody>
          <a:bodyPr wrap="none" rtlCol="0" anchor="t"/>
          <a:lstStyle/>
          <a:p>
            <a:pPr indent="0" marL="0">
              <a:lnSpc>
                <a:spcPts val="2799"/>
              </a:lnSpc>
              <a:buNone/>
            </a:pPr>
            <a:r>
              <a:rPr lang="en-US" sz="1750" spc="-35" kern="0" dirty="0">
                <a:solidFill>
                  <a:srgbClr val="272525"/>
                </a:solidFill>
                <a:highlight>
                  <a:srgbClr val="C9FDCB"/>
                </a:highlight>
                <a:latin typeface="Inter" pitchFamily="34" charset="0"/>
                <a:ea typeface="Inter" pitchFamily="34" charset="-122"/>
                <a:cs typeface="Inter" pitchFamily="34" charset="-120"/>
              </a:rPr>
              <a:t>"Savings are the lifeblood of economic growth."</a:t>
            </a:r>
            <a:endParaRPr lang="en-US" sz="1750" dirty="0"/>
          </a:p>
        </p:txBody>
      </p:sp>
      <p:sp>
        <p:nvSpPr>
          <p:cNvPr id="8" name="Text 5"/>
          <p:cNvSpPr/>
          <p:nvPr/>
        </p:nvSpPr>
        <p:spPr>
          <a:xfrm>
            <a:off x="2371249" y="4264938"/>
            <a:ext cx="10221158" cy="355402"/>
          </a:xfrm>
          <a:prstGeom prst="rect">
            <a:avLst/>
          </a:prstGeom>
          <a:noFill/>
          <a:ln/>
        </p:spPr>
        <p:txBody>
          <a:bodyPr wrap="none" rtlCol="0" anchor="t"/>
          <a:lstStyle/>
          <a:p>
            <a:pPr indent="0" marL="0">
              <a:lnSpc>
                <a:spcPts val="2799"/>
              </a:lnSpc>
              <a:buNone/>
            </a:pPr>
            <a:r>
              <a:rPr lang="en-US" sz="1750" spc="-35" kern="0" dirty="0">
                <a:solidFill>
                  <a:srgbClr val="272525"/>
                </a:solidFill>
                <a:highlight>
                  <a:srgbClr val="C9FDCB"/>
                </a:highlight>
                <a:latin typeface="Inter" pitchFamily="34" charset="0"/>
                <a:ea typeface="Inter" pitchFamily="34" charset="-122"/>
                <a:cs typeface="Inter" pitchFamily="34" charset="-120"/>
              </a:rPr>
              <a:t>- John Maynard Keynes</a:t>
            </a:r>
            <a:endParaRPr lang="en-US" sz="1750" dirty="0"/>
          </a:p>
        </p:txBody>
      </p:sp>
      <p:sp>
        <p:nvSpPr>
          <p:cNvPr id="9" name="Shape 6"/>
          <p:cNvSpPr/>
          <p:nvPr/>
        </p:nvSpPr>
        <p:spPr>
          <a:xfrm>
            <a:off x="2037993" y="3409712"/>
            <a:ext cx="44410" cy="1460540"/>
          </a:xfrm>
          <a:prstGeom prst="rect">
            <a:avLst/>
          </a:prstGeom>
          <a:solidFill>
            <a:srgbClr val="4950BC"/>
          </a:solidFill>
          <a:ln/>
        </p:spPr>
      </p:sp>
      <p:sp>
        <p:nvSpPr>
          <p:cNvPr id="10" name="Text 7"/>
          <p:cNvSpPr/>
          <p:nvPr/>
        </p:nvSpPr>
        <p:spPr>
          <a:xfrm>
            <a:off x="2037993" y="5120164"/>
            <a:ext cx="10554414"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According to the Harrod-Domar model, savings hold the key to unlocking sustained economic growth. By increasing savings rates, we can generate the investment needed for expanding production capacity and boosting output. This virtuous cycle fuels the engine of economic development and prosperity. Let's harness the power of savings to drive our economy forward!</a:t>
            </a:r>
            <a:endParaRPr lang="en-US" sz="1750" dirty="0"/>
          </a:p>
        </p:txBody>
      </p:sp>
      <p:pic>
        <p:nvPicPr>
          <p:cNvPr id="11"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1007507"/>
            <a:ext cx="10203894"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Constraints of the Harrod-Domar Model</a:t>
            </a:r>
            <a:endParaRPr lang="en-US" sz="4374" dirty="0"/>
          </a:p>
        </p:txBody>
      </p:sp>
      <p:sp>
        <p:nvSpPr>
          <p:cNvPr id="5" name="Shape 3"/>
          <p:cNvSpPr/>
          <p:nvPr/>
        </p:nvSpPr>
        <p:spPr>
          <a:xfrm>
            <a:off x="2037993" y="2319814"/>
            <a:ext cx="499943" cy="499943"/>
          </a:xfrm>
          <a:prstGeom prst="roundRect">
            <a:avLst>
              <a:gd name="adj" fmla="val 20000"/>
            </a:avLst>
          </a:prstGeom>
          <a:solidFill>
            <a:srgbClr val="DADBF1"/>
          </a:solidFill>
          <a:ln w="13811">
            <a:solidFill>
              <a:srgbClr val="B5B7E3"/>
            </a:solidFill>
            <a:prstDash val="solid"/>
          </a:ln>
        </p:spPr>
      </p:sp>
      <p:sp>
        <p:nvSpPr>
          <p:cNvPr id="6" name="Text 4"/>
          <p:cNvSpPr/>
          <p:nvPr/>
        </p:nvSpPr>
        <p:spPr>
          <a:xfrm>
            <a:off x="2206347" y="2361486"/>
            <a:ext cx="1632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1</a:t>
            </a:r>
            <a:endParaRPr lang="en-US" sz="2624" dirty="0"/>
          </a:p>
        </p:txBody>
      </p:sp>
      <p:sp>
        <p:nvSpPr>
          <p:cNvPr id="7" name="Text 5"/>
          <p:cNvSpPr/>
          <p:nvPr/>
        </p:nvSpPr>
        <p:spPr>
          <a:xfrm>
            <a:off x="2760107" y="2396133"/>
            <a:ext cx="2647950" cy="694373"/>
          </a:xfrm>
          <a:prstGeom prst="rect">
            <a:avLst/>
          </a:prstGeom>
          <a:noFill/>
          <a:ln/>
        </p:spPr>
        <p:txBody>
          <a:bodyPr wrap="squar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Oversimplified Assumptions</a:t>
            </a:r>
            <a:endParaRPr lang="en-US" sz="2187" dirty="0"/>
          </a:p>
        </p:txBody>
      </p:sp>
      <p:sp>
        <p:nvSpPr>
          <p:cNvPr id="8" name="Text 6"/>
          <p:cNvSpPr/>
          <p:nvPr/>
        </p:nvSpPr>
        <p:spPr>
          <a:xfrm>
            <a:off x="2760107" y="3312676"/>
            <a:ext cx="2647950" cy="355401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The Harrod-Domar model relies on simplifying assumptions that may not fully capture the complexity of real-world economies. Factors such as technological progress, human capital, and institutional quality are not considered in this model.</a:t>
            </a:r>
            <a:endParaRPr lang="en-US" sz="1750" dirty="0"/>
          </a:p>
        </p:txBody>
      </p:sp>
      <p:sp>
        <p:nvSpPr>
          <p:cNvPr id="9" name="Shape 7"/>
          <p:cNvSpPr/>
          <p:nvPr/>
        </p:nvSpPr>
        <p:spPr>
          <a:xfrm>
            <a:off x="5630228" y="2319814"/>
            <a:ext cx="499943" cy="499943"/>
          </a:xfrm>
          <a:prstGeom prst="roundRect">
            <a:avLst>
              <a:gd name="adj" fmla="val 20000"/>
            </a:avLst>
          </a:prstGeom>
          <a:solidFill>
            <a:srgbClr val="DADBF1"/>
          </a:solidFill>
          <a:ln w="13811">
            <a:solidFill>
              <a:srgbClr val="B5B7E3"/>
            </a:solidFill>
            <a:prstDash val="solid"/>
          </a:ln>
        </p:spPr>
      </p:sp>
      <p:sp>
        <p:nvSpPr>
          <p:cNvPr id="10" name="Text 8"/>
          <p:cNvSpPr/>
          <p:nvPr/>
        </p:nvSpPr>
        <p:spPr>
          <a:xfrm>
            <a:off x="5779532" y="2361486"/>
            <a:ext cx="20133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2</a:t>
            </a:r>
            <a:endParaRPr lang="en-US" sz="2624" dirty="0"/>
          </a:p>
        </p:txBody>
      </p:sp>
      <p:sp>
        <p:nvSpPr>
          <p:cNvPr id="11" name="Text 9"/>
          <p:cNvSpPr/>
          <p:nvPr/>
        </p:nvSpPr>
        <p:spPr>
          <a:xfrm>
            <a:off x="6352342" y="2396133"/>
            <a:ext cx="2647950" cy="694373"/>
          </a:xfrm>
          <a:prstGeom prst="rect">
            <a:avLst/>
          </a:prstGeom>
          <a:noFill/>
          <a:ln/>
        </p:spPr>
        <p:txBody>
          <a:bodyPr wrap="squar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Investment Dependency</a:t>
            </a:r>
            <a:endParaRPr lang="en-US" sz="2187" dirty="0"/>
          </a:p>
        </p:txBody>
      </p:sp>
      <p:sp>
        <p:nvSpPr>
          <p:cNvPr id="12" name="Text 10"/>
          <p:cNvSpPr/>
          <p:nvPr/>
        </p:nvSpPr>
        <p:spPr>
          <a:xfrm>
            <a:off x="6352342" y="3312676"/>
            <a:ext cx="2647950" cy="3909417"/>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As the Harrod-Domar model emphasizes the role of investment in economic growth, it implies a degree of dependency on the availability of investment funds. In the absence of sufficient investments, economic growth may be constrained.</a:t>
            </a:r>
            <a:endParaRPr lang="en-US" sz="1750" dirty="0"/>
          </a:p>
        </p:txBody>
      </p:sp>
      <p:sp>
        <p:nvSpPr>
          <p:cNvPr id="13" name="Shape 11"/>
          <p:cNvSpPr/>
          <p:nvPr/>
        </p:nvSpPr>
        <p:spPr>
          <a:xfrm>
            <a:off x="9222462" y="2319814"/>
            <a:ext cx="499943" cy="499943"/>
          </a:xfrm>
          <a:prstGeom prst="roundRect">
            <a:avLst>
              <a:gd name="adj" fmla="val 20000"/>
            </a:avLst>
          </a:prstGeom>
          <a:solidFill>
            <a:srgbClr val="DADBF1"/>
          </a:solidFill>
          <a:ln w="13811">
            <a:solidFill>
              <a:srgbClr val="B5B7E3"/>
            </a:solidFill>
            <a:prstDash val="solid"/>
          </a:ln>
        </p:spPr>
      </p:sp>
      <p:sp>
        <p:nvSpPr>
          <p:cNvPr id="14" name="Text 12"/>
          <p:cNvSpPr/>
          <p:nvPr/>
        </p:nvSpPr>
        <p:spPr>
          <a:xfrm>
            <a:off x="9367957" y="2361486"/>
            <a:ext cx="208955"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Inter" pitchFamily="34" charset="0"/>
                <a:ea typeface="Inter" pitchFamily="34" charset="-122"/>
                <a:cs typeface="Inter" pitchFamily="34" charset="-120"/>
              </a:rPr>
              <a:t>3</a:t>
            </a:r>
            <a:endParaRPr lang="en-US" sz="2624" dirty="0"/>
          </a:p>
        </p:txBody>
      </p:sp>
      <p:sp>
        <p:nvSpPr>
          <p:cNvPr id="15" name="Text 13"/>
          <p:cNvSpPr/>
          <p:nvPr/>
        </p:nvSpPr>
        <p:spPr>
          <a:xfrm>
            <a:off x="9944576" y="2396133"/>
            <a:ext cx="2221944" cy="347186"/>
          </a:xfrm>
          <a:prstGeom prst="rect">
            <a:avLst/>
          </a:prstGeom>
          <a:noFill/>
          <a:ln/>
        </p:spPr>
        <p:txBody>
          <a:bodyPr wrap="none" rtlCol="0" anchor="t"/>
          <a:lstStyle/>
          <a:p>
            <a:pPr indent="0" marL="0">
              <a:lnSpc>
                <a:spcPts val="2734"/>
              </a:lnSpc>
              <a:buNone/>
            </a:pPr>
            <a:r>
              <a:rPr lang="en-US" sz="2187" b="1" spc="-66" kern="0" dirty="0">
                <a:solidFill>
                  <a:srgbClr val="272525"/>
                </a:solidFill>
                <a:latin typeface="Inter" pitchFamily="34" charset="0"/>
                <a:ea typeface="Inter" pitchFamily="34" charset="-122"/>
                <a:cs typeface="Inter" pitchFamily="34" charset="-120"/>
              </a:rPr>
              <a:t>External Factors</a:t>
            </a:r>
            <a:endParaRPr lang="en-US" sz="2187" dirty="0"/>
          </a:p>
        </p:txBody>
      </p:sp>
      <p:sp>
        <p:nvSpPr>
          <p:cNvPr id="16" name="Text 14"/>
          <p:cNvSpPr/>
          <p:nvPr/>
        </p:nvSpPr>
        <p:spPr>
          <a:xfrm>
            <a:off x="9944576" y="2965490"/>
            <a:ext cx="2647950" cy="3198614"/>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The model does not account for external factors such as trade dynamics, exchange rates, and global economic conditions, which can significantly impact a country's growth trajectory.</a:t>
            </a:r>
            <a:endParaRPr lang="en-US" sz="1750" dirty="0"/>
          </a:p>
        </p:txBody>
      </p:sp>
      <p:pic>
        <p:nvPicPr>
          <p:cNvPr id="17"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0835">
            <a:solidFill>
              <a:srgbClr val="E5E0DF"/>
            </a:solidFill>
            <a:prstDash val="solid"/>
          </a:ln>
        </p:spPr>
      </p:sp>
      <p:sp>
        <p:nvSpPr>
          <p:cNvPr id="4" name="Text 2"/>
          <p:cNvSpPr/>
          <p:nvPr/>
        </p:nvSpPr>
        <p:spPr>
          <a:xfrm>
            <a:off x="3164086" y="2667119"/>
            <a:ext cx="8302109" cy="1092279"/>
          </a:xfrm>
          <a:prstGeom prst="rect">
            <a:avLst/>
          </a:prstGeom>
          <a:noFill/>
          <a:ln/>
        </p:spPr>
        <p:txBody>
          <a:bodyPr wrap="square" rtlCol="0" anchor="t"/>
          <a:lstStyle/>
          <a:p>
            <a:pPr indent="0" marL="0">
              <a:lnSpc>
                <a:spcPts val="4301"/>
              </a:lnSpc>
              <a:buNone/>
            </a:pPr>
            <a:r>
              <a:rPr lang="en-US" sz="3441" b="1" spc="-103" kern="0" dirty="0">
                <a:solidFill>
                  <a:srgbClr val="000000"/>
                </a:solidFill>
                <a:latin typeface="Inter" pitchFamily="34" charset="0"/>
                <a:ea typeface="Inter" pitchFamily="34" charset="-122"/>
                <a:cs typeface="Inter" pitchFamily="34" charset="-120"/>
              </a:rPr>
              <a:t>Applications and Criticisms of the Harrod-Domar Model</a:t>
            </a:r>
            <a:endParaRPr lang="en-US" sz="3441" dirty="0"/>
          </a:p>
        </p:txBody>
      </p:sp>
      <p:sp>
        <p:nvSpPr>
          <p:cNvPr id="5" name="Shape 3"/>
          <p:cNvSpPr/>
          <p:nvPr/>
        </p:nvSpPr>
        <p:spPr>
          <a:xfrm>
            <a:off x="3408759" y="4021455"/>
            <a:ext cx="34885" cy="3725585"/>
          </a:xfrm>
          <a:prstGeom prst="rect">
            <a:avLst/>
          </a:prstGeom>
          <a:solidFill>
            <a:srgbClr val="B5B7E3"/>
          </a:solidFill>
          <a:ln/>
        </p:spPr>
      </p:sp>
      <p:sp>
        <p:nvSpPr>
          <p:cNvPr id="6" name="Shape 4"/>
          <p:cNvSpPr/>
          <p:nvPr/>
        </p:nvSpPr>
        <p:spPr>
          <a:xfrm>
            <a:off x="3622715" y="4337030"/>
            <a:ext cx="611624" cy="34885"/>
          </a:xfrm>
          <a:prstGeom prst="rect">
            <a:avLst/>
          </a:prstGeom>
          <a:solidFill>
            <a:srgbClr val="B5B7E3"/>
          </a:solidFill>
          <a:ln/>
        </p:spPr>
      </p:sp>
      <p:sp>
        <p:nvSpPr>
          <p:cNvPr id="7" name="Shape 5"/>
          <p:cNvSpPr/>
          <p:nvPr/>
        </p:nvSpPr>
        <p:spPr>
          <a:xfrm>
            <a:off x="3229570" y="4158020"/>
            <a:ext cx="393144" cy="393144"/>
          </a:xfrm>
          <a:prstGeom prst="roundRect">
            <a:avLst>
              <a:gd name="adj" fmla="val 20006"/>
            </a:avLst>
          </a:prstGeom>
          <a:solidFill>
            <a:srgbClr val="DADBF1"/>
          </a:solidFill>
          <a:ln w="10835">
            <a:solidFill>
              <a:srgbClr val="B5B7E3"/>
            </a:solidFill>
            <a:prstDash val="solid"/>
          </a:ln>
        </p:spPr>
      </p:sp>
      <p:sp>
        <p:nvSpPr>
          <p:cNvPr id="8" name="Text 6"/>
          <p:cNvSpPr/>
          <p:nvPr/>
        </p:nvSpPr>
        <p:spPr>
          <a:xfrm>
            <a:off x="3363039" y="4190762"/>
            <a:ext cx="126087" cy="327660"/>
          </a:xfrm>
          <a:prstGeom prst="rect">
            <a:avLst/>
          </a:prstGeom>
          <a:noFill/>
          <a:ln/>
        </p:spPr>
        <p:txBody>
          <a:bodyPr wrap="none" rtlCol="0" anchor="t"/>
          <a:lstStyle/>
          <a:p>
            <a:pPr algn="ctr" indent="0" marL="0">
              <a:lnSpc>
                <a:spcPts val="2580"/>
              </a:lnSpc>
              <a:buNone/>
            </a:pPr>
            <a:r>
              <a:rPr lang="en-US" sz="2064" b="1" spc="-28" kern="0" dirty="0">
                <a:solidFill>
                  <a:srgbClr val="272525"/>
                </a:solidFill>
                <a:latin typeface="Inter" pitchFamily="34" charset="0"/>
                <a:ea typeface="Inter" pitchFamily="34" charset="-122"/>
                <a:cs typeface="Inter" pitchFamily="34" charset="-120"/>
              </a:rPr>
              <a:t>1</a:t>
            </a:r>
            <a:endParaRPr lang="en-US" sz="2064" dirty="0"/>
          </a:p>
        </p:txBody>
      </p:sp>
      <p:sp>
        <p:nvSpPr>
          <p:cNvPr id="9" name="Text 7"/>
          <p:cNvSpPr/>
          <p:nvPr/>
        </p:nvSpPr>
        <p:spPr>
          <a:xfrm>
            <a:off x="4387334" y="4196120"/>
            <a:ext cx="1747718" cy="273010"/>
          </a:xfrm>
          <a:prstGeom prst="rect">
            <a:avLst/>
          </a:prstGeom>
          <a:noFill/>
          <a:ln/>
        </p:spPr>
        <p:txBody>
          <a:bodyPr wrap="none" rtlCol="0" anchor="t"/>
          <a:lstStyle/>
          <a:p>
            <a:pPr algn="l" indent="0" marL="0">
              <a:lnSpc>
                <a:spcPts val="2150"/>
              </a:lnSpc>
              <a:buNone/>
            </a:pPr>
            <a:r>
              <a:rPr lang="en-US" sz="1720" b="1" spc="-52" kern="0" dirty="0">
                <a:solidFill>
                  <a:srgbClr val="272525"/>
                </a:solidFill>
                <a:latin typeface="Inter" pitchFamily="34" charset="0"/>
                <a:ea typeface="Inter" pitchFamily="34" charset="-122"/>
                <a:cs typeface="Inter" pitchFamily="34" charset="-120"/>
              </a:rPr>
              <a:t>Applications</a:t>
            </a:r>
            <a:endParaRPr lang="en-US" sz="1720" dirty="0"/>
          </a:p>
        </p:txBody>
      </p:sp>
      <p:sp>
        <p:nvSpPr>
          <p:cNvPr id="10" name="Text 8"/>
          <p:cNvSpPr/>
          <p:nvPr/>
        </p:nvSpPr>
        <p:spPr>
          <a:xfrm>
            <a:off x="4387334" y="4643795"/>
            <a:ext cx="7078861" cy="838676"/>
          </a:xfrm>
          <a:prstGeom prst="rect">
            <a:avLst/>
          </a:prstGeom>
          <a:noFill/>
          <a:ln/>
        </p:spPr>
        <p:txBody>
          <a:bodyPr wrap="square" rtlCol="0" anchor="t"/>
          <a:lstStyle/>
          <a:p>
            <a:pPr algn="l" indent="0" marL="0">
              <a:lnSpc>
                <a:spcPts val="2202"/>
              </a:lnSpc>
              <a:buNone/>
            </a:pPr>
            <a:r>
              <a:rPr lang="en-US" sz="1376" spc="-28" kern="0" dirty="0">
                <a:solidFill>
                  <a:srgbClr val="272525"/>
                </a:solidFill>
                <a:latin typeface="Inter" pitchFamily="34" charset="0"/>
                <a:ea typeface="Inter" pitchFamily="34" charset="-122"/>
                <a:cs typeface="Inter" pitchFamily="34" charset="-120"/>
              </a:rPr>
              <a:t>The </a:t>
            </a:r>
            <a:pPr algn="l" indent="0" marL="0">
              <a:lnSpc>
                <a:spcPts val="2202"/>
              </a:lnSpc>
              <a:buNone/>
            </a:pPr>
            <a:r>
              <a:rPr lang="en-US" sz="1376" i="1" spc="-28" kern="0" dirty="0">
                <a:solidFill>
                  <a:srgbClr val="272525"/>
                </a:solidFill>
                <a:latin typeface="Inter" pitchFamily="34" charset="0"/>
                <a:ea typeface="Inter" pitchFamily="34" charset="-122"/>
                <a:cs typeface="Inter" pitchFamily="34" charset="-120"/>
              </a:rPr>
              <a:t>Harrod-Domar</a:t>
            </a:r>
            <a:pPr algn="l" indent="0" marL="0">
              <a:lnSpc>
                <a:spcPts val="2202"/>
              </a:lnSpc>
              <a:buNone/>
            </a:pPr>
            <a:r>
              <a:rPr lang="en-US" sz="1376" spc="-28" kern="0" dirty="0">
                <a:solidFill>
                  <a:srgbClr val="272525"/>
                </a:solidFill>
                <a:latin typeface="Inter" pitchFamily="34" charset="0"/>
                <a:ea typeface="Inter" pitchFamily="34" charset="-122"/>
                <a:cs typeface="Inter" pitchFamily="34" charset="-120"/>
              </a:rPr>
              <a:t> model has been used by policymakers and economists to develop strategies for promoting economic growth, especially in developing countries. It has shaped investment policies, aid programs, and development plans worldwide.</a:t>
            </a:r>
            <a:endParaRPr lang="en-US" sz="1376" dirty="0"/>
          </a:p>
        </p:txBody>
      </p:sp>
      <p:sp>
        <p:nvSpPr>
          <p:cNvPr id="11" name="Shape 9"/>
          <p:cNvSpPr/>
          <p:nvPr/>
        </p:nvSpPr>
        <p:spPr>
          <a:xfrm>
            <a:off x="3622715" y="6147375"/>
            <a:ext cx="611624" cy="34885"/>
          </a:xfrm>
          <a:prstGeom prst="rect">
            <a:avLst/>
          </a:prstGeom>
          <a:solidFill>
            <a:srgbClr val="B5B7E3"/>
          </a:solidFill>
          <a:ln/>
        </p:spPr>
      </p:sp>
      <p:sp>
        <p:nvSpPr>
          <p:cNvPr id="12" name="Shape 10"/>
          <p:cNvSpPr/>
          <p:nvPr/>
        </p:nvSpPr>
        <p:spPr>
          <a:xfrm>
            <a:off x="3229570" y="5968365"/>
            <a:ext cx="393144" cy="393144"/>
          </a:xfrm>
          <a:prstGeom prst="roundRect">
            <a:avLst>
              <a:gd name="adj" fmla="val 20006"/>
            </a:avLst>
          </a:prstGeom>
          <a:solidFill>
            <a:srgbClr val="DADBF1"/>
          </a:solidFill>
          <a:ln w="10835">
            <a:solidFill>
              <a:srgbClr val="B5B7E3"/>
            </a:solidFill>
            <a:prstDash val="solid"/>
          </a:ln>
        </p:spPr>
      </p:sp>
      <p:sp>
        <p:nvSpPr>
          <p:cNvPr id="13" name="Text 11"/>
          <p:cNvSpPr/>
          <p:nvPr/>
        </p:nvSpPr>
        <p:spPr>
          <a:xfrm>
            <a:off x="3343989" y="6001107"/>
            <a:ext cx="164187" cy="327660"/>
          </a:xfrm>
          <a:prstGeom prst="rect">
            <a:avLst/>
          </a:prstGeom>
          <a:noFill/>
          <a:ln/>
        </p:spPr>
        <p:txBody>
          <a:bodyPr wrap="none" rtlCol="0" anchor="t"/>
          <a:lstStyle/>
          <a:p>
            <a:pPr algn="ctr" indent="0" marL="0">
              <a:lnSpc>
                <a:spcPts val="2580"/>
              </a:lnSpc>
              <a:buNone/>
            </a:pPr>
            <a:r>
              <a:rPr lang="en-US" sz="2064" b="1" spc="-28" kern="0" dirty="0">
                <a:solidFill>
                  <a:srgbClr val="272525"/>
                </a:solidFill>
                <a:latin typeface="Inter" pitchFamily="34" charset="0"/>
                <a:ea typeface="Inter" pitchFamily="34" charset="-122"/>
                <a:cs typeface="Inter" pitchFamily="34" charset="-120"/>
              </a:rPr>
              <a:t>2</a:t>
            </a:r>
            <a:endParaRPr lang="en-US" sz="2064" dirty="0"/>
          </a:p>
        </p:txBody>
      </p:sp>
      <p:sp>
        <p:nvSpPr>
          <p:cNvPr id="14" name="Text 12"/>
          <p:cNvSpPr/>
          <p:nvPr/>
        </p:nvSpPr>
        <p:spPr>
          <a:xfrm>
            <a:off x="4387334" y="6006465"/>
            <a:ext cx="1747718" cy="273010"/>
          </a:xfrm>
          <a:prstGeom prst="rect">
            <a:avLst/>
          </a:prstGeom>
          <a:noFill/>
          <a:ln/>
        </p:spPr>
        <p:txBody>
          <a:bodyPr wrap="none" rtlCol="0" anchor="t"/>
          <a:lstStyle/>
          <a:p>
            <a:pPr algn="l" indent="0" marL="0">
              <a:lnSpc>
                <a:spcPts val="2150"/>
              </a:lnSpc>
              <a:buNone/>
            </a:pPr>
            <a:r>
              <a:rPr lang="en-US" sz="1720" b="1" spc="-52" kern="0" dirty="0">
                <a:solidFill>
                  <a:srgbClr val="272525"/>
                </a:solidFill>
                <a:latin typeface="Inter" pitchFamily="34" charset="0"/>
                <a:ea typeface="Inter" pitchFamily="34" charset="-122"/>
                <a:cs typeface="Inter" pitchFamily="34" charset="-120"/>
              </a:rPr>
              <a:t>Criticisms</a:t>
            </a:r>
            <a:endParaRPr lang="en-US" sz="1720" dirty="0"/>
          </a:p>
        </p:txBody>
      </p:sp>
      <p:sp>
        <p:nvSpPr>
          <p:cNvPr id="15" name="Text 13"/>
          <p:cNvSpPr/>
          <p:nvPr/>
        </p:nvSpPr>
        <p:spPr>
          <a:xfrm>
            <a:off x="4387334" y="6454140"/>
            <a:ext cx="7078861" cy="1118235"/>
          </a:xfrm>
          <a:prstGeom prst="rect">
            <a:avLst/>
          </a:prstGeom>
          <a:noFill/>
          <a:ln/>
        </p:spPr>
        <p:txBody>
          <a:bodyPr wrap="square" rtlCol="0" anchor="t"/>
          <a:lstStyle/>
          <a:p>
            <a:pPr algn="l" indent="0" marL="0">
              <a:lnSpc>
                <a:spcPts val="2202"/>
              </a:lnSpc>
              <a:buNone/>
            </a:pPr>
            <a:r>
              <a:rPr lang="en-US" sz="1376" spc="-28" kern="0" dirty="0">
                <a:solidFill>
                  <a:srgbClr val="272525"/>
                </a:solidFill>
                <a:latin typeface="Inter" pitchFamily="34" charset="0"/>
                <a:ea typeface="Inter" pitchFamily="34" charset="-122"/>
                <a:cs typeface="Inter" pitchFamily="34" charset="-120"/>
              </a:rPr>
              <a:t>Despite its contributions, the </a:t>
            </a:r>
            <a:pPr algn="l" indent="0" marL="0">
              <a:lnSpc>
                <a:spcPts val="2202"/>
              </a:lnSpc>
              <a:buNone/>
            </a:pPr>
            <a:r>
              <a:rPr lang="en-US" sz="1376" i="1" spc="-28" kern="0" dirty="0">
                <a:solidFill>
                  <a:srgbClr val="272525"/>
                </a:solidFill>
                <a:latin typeface="Inter" pitchFamily="34" charset="0"/>
                <a:ea typeface="Inter" pitchFamily="34" charset="-122"/>
                <a:cs typeface="Inter" pitchFamily="34" charset="-120"/>
              </a:rPr>
              <a:t>Harrod-Domar</a:t>
            </a:r>
            <a:pPr algn="l" indent="0" marL="0">
              <a:lnSpc>
                <a:spcPts val="2202"/>
              </a:lnSpc>
              <a:buNone/>
            </a:pPr>
            <a:r>
              <a:rPr lang="en-US" sz="1376" spc="-28" kern="0" dirty="0">
                <a:solidFill>
                  <a:srgbClr val="272525"/>
                </a:solidFill>
                <a:latin typeface="Inter" pitchFamily="34" charset="0"/>
                <a:ea typeface="Inter" pitchFamily="34" charset="-122"/>
                <a:cs typeface="Inter" pitchFamily="34" charset="-120"/>
              </a:rPr>
              <a:t> model has received criticism. Some argue that it oversimplifies the complexities of economic growth and neglects the importance of factors like innovation, human capital, and entrepreneurship. Others contend that its assumptions may not hold in real-world scenarios.</a:t>
            </a:r>
            <a:endParaRPr lang="en-US" sz="1376" dirty="0"/>
          </a:p>
        </p:txBody>
      </p:sp>
      <p:pic>
        <p:nvPicPr>
          <p:cNvPr id="16" name="Image 0" descr="preencoded.png">    </p:cNvPr>
          <p:cNvPicPr>
            <a:picLocks noChangeAspect="1"/>
          </p:cNvPicPr>
          <p:nvPr/>
        </p:nvPicPr>
        <p:blipFill>
          <a:blip r:embed="rId1"/>
          <a:stretch>
            <a:fillRect/>
          </a:stretch>
        </p:blipFill>
        <p:spPr>
          <a:xfrm>
            <a:off x="0" y="0"/>
            <a:ext cx="14630400" cy="2184678"/>
          </a:xfrm>
          <a:prstGeom prst="rect">
            <a:avLst/>
          </a:prstGeom>
        </p:spPr>
      </p:pic>
      <p:pic>
        <p:nvPicPr>
          <p:cNvPr id="17"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2023-10-22T15:17:46Z</dcterms:created>
  <dcterms:modified xsi:type="dcterms:W3CDTF">2023-10-22T15:17:46Z</dcterms:modified>
</cp:coreProperties>
</file>