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4630400" cy="8229600"/>
  <p:notesSz cx="8229600" cy="14630400"/>
  <p:embeddedFontLst>
    <p:embeddedFont>
      <p:font typeface="Quattrocento"/>
      <p:regular r:id="rId16"/>
    </p:embeddedFont>
    <p:embeddedFont>
      <p:font typeface="Quattrocento"/>
      <p:regular r:id="rId17"/>
    </p:embeddedFont>
    <p:embeddedFont>
      <p:font typeface="Quattrocento"/>
      <p:regular r:id="rId18"/>
    </p:embeddedFont>
    <p:embeddedFont>
      <p:font typeface="Quattrocento"/>
      <p:regular r:id="rId19"/>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0-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7.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23332">
              <a:alpha val="80000"/>
            </a:srgbClr>
          </a:solidFill>
          <a:ln/>
        </p:spPr>
      </p:sp>
      <p:sp>
        <p:nvSpPr>
          <p:cNvPr id="4" name="Text 1"/>
          <p:cNvSpPr/>
          <p:nvPr/>
        </p:nvSpPr>
        <p:spPr>
          <a:xfrm>
            <a:off x="968693" y="2224207"/>
            <a:ext cx="10721340" cy="726043"/>
          </a:xfrm>
          <a:prstGeom prst="rect">
            <a:avLst/>
          </a:prstGeom>
          <a:noFill/>
          <a:ln/>
        </p:spPr>
        <p:txBody>
          <a:bodyPr wrap="none" lIns="0" tIns="0" rIns="0" bIns="0" rtlCol="0" anchor="t"/>
          <a:lstStyle/>
          <a:p>
            <a:pPr indent="0" marL="0">
              <a:lnSpc>
                <a:spcPts val="5700"/>
              </a:lnSpc>
              <a:buNone/>
            </a:pPr>
            <a:r>
              <a:rPr lang="en-US" sz="4550" dirty="0">
                <a:solidFill>
                  <a:srgbClr val="FFD9BE"/>
                </a:solidFill>
                <a:latin typeface="Quattrocento" pitchFamily="34" charset="0"/>
                <a:ea typeface="Quattrocento" pitchFamily="34" charset="-122"/>
                <a:cs typeface="Quattrocento" pitchFamily="34" charset="-120"/>
              </a:rPr>
              <a:t>Herbert Spencer and his Types of Society</a:t>
            </a:r>
            <a:endParaRPr lang="en-US" sz="4550" dirty="0"/>
          </a:p>
        </p:txBody>
      </p:sp>
      <p:sp>
        <p:nvSpPr>
          <p:cNvPr id="5" name="Text 2"/>
          <p:cNvSpPr/>
          <p:nvPr/>
        </p:nvSpPr>
        <p:spPr>
          <a:xfrm>
            <a:off x="968693" y="3320534"/>
            <a:ext cx="12692896" cy="1975247"/>
          </a:xfrm>
          <a:prstGeom prst="rect">
            <a:avLst/>
          </a:prstGeom>
          <a:noFill/>
          <a:ln/>
        </p:spPr>
        <p:txBody>
          <a:bodyPr wrap="square" lIns="0" tIns="0" rIns="0" bIns="0" rtlCol="0" anchor="t"/>
          <a:lstStyle/>
          <a:p>
            <a:pPr indent="0" marL="0">
              <a:lnSpc>
                <a:spcPts val="3100"/>
              </a:lnSpc>
              <a:buNone/>
            </a:pPr>
            <a:r>
              <a:rPr lang="en-US" sz="1900" dirty="0">
                <a:solidFill>
                  <a:srgbClr val="F9EEE7"/>
                </a:solidFill>
                <a:latin typeface="Quattrocento" pitchFamily="34" charset="0"/>
                <a:ea typeface="Quattrocento" pitchFamily="34" charset="-122"/>
                <a:cs typeface="Quattrocento" pitchFamily="34" charset="-120"/>
              </a:rPr>
              <a:t>This document explores the influential theories of Herbert Spencer, a prominent 19th-century sociologist and philosopher. It delves into his key concepts, particularly his view of society as an evolving organism, and analyzes his classification of societies into simple and complex types. We will examine Spencer's enduring contributions to the field of sociology, including his emphasis on social evolution, structural functionalism, and his typology of societies.</a:t>
            </a:r>
            <a:endParaRPr lang="en-US" sz="1900" dirty="0"/>
          </a:p>
        </p:txBody>
      </p:sp>
      <p:sp>
        <p:nvSpPr>
          <p:cNvPr id="6" name="Shape 3"/>
          <p:cNvSpPr/>
          <p:nvPr/>
        </p:nvSpPr>
        <p:spPr>
          <a:xfrm>
            <a:off x="968693" y="5591889"/>
            <a:ext cx="394930" cy="394930"/>
          </a:xfrm>
          <a:prstGeom prst="roundRect">
            <a:avLst>
              <a:gd name="adj" fmla="val 23151155"/>
            </a:avLst>
          </a:prstGeom>
          <a:solidFill>
            <a:srgbClr val="3A16DC"/>
          </a:solidFill>
          <a:ln w="7620">
            <a:solidFill>
              <a:srgbClr val="FFFFFF"/>
            </a:solidFill>
            <a:prstDash val="solid"/>
          </a:ln>
        </p:spPr>
      </p:sp>
      <p:sp>
        <p:nvSpPr>
          <p:cNvPr id="7" name="Text 4"/>
          <p:cNvSpPr/>
          <p:nvPr/>
        </p:nvSpPr>
        <p:spPr>
          <a:xfrm>
            <a:off x="1105733" y="5740598"/>
            <a:ext cx="120729" cy="97512"/>
          </a:xfrm>
          <a:prstGeom prst="rect">
            <a:avLst/>
          </a:prstGeom>
          <a:noFill/>
          <a:ln/>
        </p:spPr>
        <p:txBody>
          <a:bodyPr wrap="none" lIns="0" tIns="0" rIns="0" bIns="0" rtlCol="0" anchor="t"/>
          <a:lstStyle/>
          <a:p>
            <a:pPr algn="ctr" indent="0" marL="0">
              <a:lnSpc>
                <a:spcPts val="750"/>
              </a:lnSpc>
              <a:buNone/>
            </a:pPr>
            <a:r>
              <a:rPr lang="en-US" sz="750" dirty="0">
                <a:solidFill>
                  <a:srgbClr val="FFFFFF"/>
                </a:solidFill>
                <a:latin typeface="Quattrocento Medium" pitchFamily="34" charset="0"/>
                <a:ea typeface="Quattrocento Medium" pitchFamily="34" charset="-122"/>
                <a:cs typeface="Quattrocento Medium" pitchFamily="34" charset="-120"/>
              </a:rPr>
              <a:t>BK</a:t>
            </a:r>
            <a:endParaRPr lang="en-US" sz="750" dirty="0"/>
          </a:p>
        </p:txBody>
      </p:sp>
      <p:sp>
        <p:nvSpPr>
          <p:cNvPr id="8" name="Text 5"/>
          <p:cNvSpPr/>
          <p:nvPr/>
        </p:nvSpPr>
        <p:spPr>
          <a:xfrm>
            <a:off x="1486972" y="5573435"/>
            <a:ext cx="1884164" cy="431959"/>
          </a:xfrm>
          <a:prstGeom prst="rect">
            <a:avLst/>
          </a:prstGeom>
          <a:noFill/>
          <a:ln/>
        </p:spPr>
        <p:txBody>
          <a:bodyPr wrap="none" lIns="0" tIns="0" rIns="0" bIns="0" rtlCol="0" anchor="t"/>
          <a:lstStyle/>
          <a:p>
            <a:pPr algn="l" indent="0" marL="0">
              <a:lnSpc>
                <a:spcPts val="3400"/>
              </a:lnSpc>
              <a:buNone/>
            </a:pPr>
            <a:r>
              <a:rPr lang="en-US" sz="2400" b="1" dirty="0">
                <a:solidFill>
                  <a:srgbClr val="F9EEE7"/>
                </a:solidFill>
                <a:latin typeface="Quattrocento Bold" pitchFamily="34" charset="0"/>
                <a:ea typeface="Quattrocento Bold" pitchFamily="34" charset="-122"/>
                <a:cs typeface="Quattrocento Bold" pitchFamily="34" charset="-120"/>
              </a:rPr>
              <a:t>by Bhawna K</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968693" y="1529596"/>
            <a:ext cx="8490585" cy="726043"/>
          </a:xfrm>
          <a:prstGeom prst="rect">
            <a:avLst/>
          </a:prstGeom>
          <a:noFill/>
          <a:ln/>
        </p:spPr>
        <p:txBody>
          <a:bodyPr wrap="none" lIns="0" tIns="0" rIns="0" bIns="0" rtlCol="0" anchor="t"/>
          <a:lstStyle/>
          <a:p>
            <a:pPr indent="0" marL="0">
              <a:lnSpc>
                <a:spcPts val="5700"/>
              </a:lnSpc>
              <a:buNone/>
            </a:pPr>
            <a:r>
              <a:rPr lang="en-US" sz="4550" dirty="0">
                <a:solidFill>
                  <a:srgbClr val="FFD9BE"/>
                </a:solidFill>
                <a:latin typeface="Quattrocento" pitchFamily="34" charset="0"/>
                <a:ea typeface="Quattrocento" pitchFamily="34" charset="-122"/>
                <a:cs typeface="Quattrocento" pitchFamily="34" charset="-120"/>
              </a:rPr>
              <a:t>Introduction to Herbert Spencer</a:t>
            </a:r>
            <a:endParaRPr lang="en-US" sz="4550" dirty="0"/>
          </a:p>
        </p:txBody>
      </p:sp>
      <p:sp>
        <p:nvSpPr>
          <p:cNvPr id="3" name="Text 1"/>
          <p:cNvSpPr/>
          <p:nvPr/>
        </p:nvSpPr>
        <p:spPr>
          <a:xfrm>
            <a:off x="968693" y="2749391"/>
            <a:ext cx="12692896" cy="3950494"/>
          </a:xfrm>
          <a:prstGeom prst="rect">
            <a:avLst/>
          </a:prstGeom>
          <a:noFill/>
          <a:ln/>
        </p:spPr>
        <p:txBody>
          <a:bodyPr wrap="square" lIns="0" tIns="0" rIns="0" bIns="0" rtlCol="0" anchor="t"/>
          <a:lstStyle/>
          <a:p>
            <a:pPr indent="0" marL="0">
              <a:lnSpc>
                <a:spcPts val="3100"/>
              </a:lnSpc>
              <a:buNone/>
            </a:pPr>
            <a:r>
              <a:rPr lang="en-US" sz="1900" dirty="0">
                <a:solidFill>
                  <a:srgbClr val="F9EEE7"/>
                </a:solidFill>
                <a:latin typeface="Quattrocento" pitchFamily="34" charset="0"/>
                <a:ea typeface="Quattrocento" pitchFamily="34" charset="-122"/>
                <a:cs typeface="Quattrocento" pitchFamily="34" charset="-120"/>
              </a:rPr>
              <a:t>Herbert Spencer (1820-1903) was a prominent English philosopher and sociologist, known for his extensive contributions to evolutionary theory and social philosophy. He was a self-taught scholar and a prolific writer, who published numerous works on a wide range of subjects, including biology, psychology, ethics, and sociology. Spencer's ideas were heavily influenced by the principles of Darwinian evolution, which he applied to the study of human societies, proposing that societies, like organisms, evolve and adapt over time through a process of natural selection. His work, therefore, had a significant impact on the development of sociological thought, laying the foundation for functionalism and evolutionary perspectives in the field. He saw society as a complex system of interconnected parts, each contributing to the overall stability and functioning of the whole. His work has been both celebrated and criticized for its impact on sociological thinking, and his theories continue to be debated and analyzed today.</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968693" y="2122170"/>
            <a:ext cx="10116264" cy="726043"/>
          </a:xfrm>
          <a:prstGeom prst="rect">
            <a:avLst/>
          </a:prstGeom>
          <a:noFill/>
          <a:ln/>
        </p:spPr>
        <p:txBody>
          <a:bodyPr wrap="none" lIns="0" tIns="0" rIns="0" bIns="0" rtlCol="0" anchor="t"/>
          <a:lstStyle/>
          <a:p>
            <a:pPr indent="0" marL="0">
              <a:lnSpc>
                <a:spcPts val="5700"/>
              </a:lnSpc>
              <a:buNone/>
            </a:pPr>
            <a:r>
              <a:rPr lang="en-US" sz="4550" dirty="0">
                <a:solidFill>
                  <a:srgbClr val="FFD9BE"/>
                </a:solidFill>
                <a:latin typeface="Quattrocento" pitchFamily="34" charset="0"/>
                <a:ea typeface="Quattrocento" pitchFamily="34" charset="-122"/>
                <a:cs typeface="Quattrocento" pitchFamily="34" charset="-120"/>
              </a:rPr>
              <a:t>Spencer's Biological Analogy of Society</a:t>
            </a:r>
            <a:endParaRPr lang="en-US" sz="4550" dirty="0"/>
          </a:p>
        </p:txBody>
      </p:sp>
      <p:sp>
        <p:nvSpPr>
          <p:cNvPr id="3" name="Text 1"/>
          <p:cNvSpPr/>
          <p:nvPr/>
        </p:nvSpPr>
        <p:spPr>
          <a:xfrm>
            <a:off x="968693" y="3341965"/>
            <a:ext cx="12692896" cy="2765346"/>
          </a:xfrm>
          <a:prstGeom prst="rect">
            <a:avLst/>
          </a:prstGeom>
          <a:noFill/>
          <a:ln/>
        </p:spPr>
        <p:txBody>
          <a:bodyPr wrap="square" lIns="0" tIns="0" rIns="0" bIns="0" rtlCol="0" anchor="t"/>
          <a:lstStyle/>
          <a:p>
            <a:pPr indent="0" marL="0">
              <a:lnSpc>
                <a:spcPts val="3100"/>
              </a:lnSpc>
              <a:buNone/>
            </a:pPr>
            <a:r>
              <a:rPr lang="en-US" sz="1900" dirty="0">
                <a:solidFill>
                  <a:srgbClr val="F9EEE7"/>
                </a:solidFill>
                <a:latin typeface="Quattrocento" pitchFamily="34" charset="0"/>
                <a:ea typeface="Quattrocento" pitchFamily="34" charset="-122"/>
                <a:cs typeface="Quattrocento" pitchFamily="34" charset="-120"/>
              </a:rPr>
              <a:t>One of Spencer's central tenets was his biological analogy of society. He viewed society as an organism, composed of various interdependent parts, much like a living body. Just as the organs of a body work together to maintain life, so do the different institutions of a society, such as the family, government, and the economy, contribute to its overall functioning and survival. Spencer argued that societies, like organisms, evolve over time through a process of natural selection. This process selects for the most "fit" societies, those that are best adapted to their environment, and those that are best able to survive and reproduce. Spencer saw this process of adaptation as driving social progress, leading to the emergence of more complex and advanced societies.</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968693" y="1924645"/>
            <a:ext cx="12220932" cy="726043"/>
          </a:xfrm>
          <a:prstGeom prst="rect">
            <a:avLst/>
          </a:prstGeom>
          <a:noFill/>
          <a:ln/>
        </p:spPr>
        <p:txBody>
          <a:bodyPr wrap="none" lIns="0" tIns="0" rIns="0" bIns="0" rtlCol="0" anchor="t"/>
          <a:lstStyle/>
          <a:p>
            <a:pPr indent="0" marL="0">
              <a:lnSpc>
                <a:spcPts val="5700"/>
              </a:lnSpc>
              <a:buNone/>
            </a:pPr>
            <a:r>
              <a:rPr lang="en-US" sz="4550" dirty="0">
                <a:solidFill>
                  <a:srgbClr val="FFD9BE"/>
                </a:solidFill>
                <a:latin typeface="Quattrocento" pitchFamily="34" charset="0"/>
                <a:ea typeface="Quattrocento" pitchFamily="34" charset="-122"/>
                <a:cs typeface="Quattrocento" pitchFamily="34" charset="-120"/>
              </a:rPr>
              <a:t>The Evolutionary Perspective on Social Change</a:t>
            </a:r>
            <a:endParaRPr lang="en-US" sz="4550" dirty="0"/>
          </a:p>
        </p:txBody>
      </p:sp>
      <p:sp>
        <p:nvSpPr>
          <p:cNvPr id="3" name="Text 1"/>
          <p:cNvSpPr/>
          <p:nvPr/>
        </p:nvSpPr>
        <p:spPr>
          <a:xfrm>
            <a:off x="968693" y="3144441"/>
            <a:ext cx="12692896" cy="3160395"/>
          </a:xfrm>
          <a:prstGeom prst="rect">
            <a:avLst/>
          </a:prstGeom>
          <a:noFill/>
          <a:ln/>
        </p:spPr>
        <p:txBody>
          <a:bodyPr wrap="square" lIns="0" tIns="0" rIns="0" bIns="0" rtlCol="0" anchor="t"/>
          <a:lstStyle/>
          <a:p>
            <a:pPr indent="0" marL="0">
              <a:lnSpc>
                <a:spcPts val="3100"/>
              </a:lnSpc>
              <a:buNone/>
            </a:pPr>
            <a:r>
              <a:rPr lang="en-US" sz="1900" dirty="0">
                <a:solidFill>
                  <a:srgbClr val="F9EEE7"/>
                </a:solidFill>
                <a:latin typeface="Quattrocento" pitchFamily="34" charset="0"/>
                <a:ea typeface="Quattrocento" pitchFamily="34" charset="-122"/>
                <a:cs typeface="Quattrocento" pitchFamily="34" charset="-120"/>
              </a:rPr>
              <a:t>Spencer's evolutionary perspective on social change emphasized the gradual and progressive development of societies from simple to complex forms. He believed that societies undergo a process of differentiation and specialization, much like the development of individual organisms. As societies evolve, they become more complex and specialized, with different institutions and groups emerging to perform specific functions. This differentiation, according to Spencer, leads to greater efficiency and complexity in social organization. He saw the evolution of societies as a continuous process, driven by the need to adapt to changing environments and challenges. Spencer believed that this evolution was ultimately leading towards a more harmonious and advanced state of society, where individuals are more free and self-reliant.</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968693" y="1924645"/>
            <a:ext cx="12199501" cy="726043"/>
          </a:xfrm>
          <a:prstGeom prst="rect">
            <a:avLst/>
          </a:prstGeom>
          <a:noFill/>
          <a:ln/>
        </p:spPr>
        <p:txBody>
          <a:bodyPr wrap="none" lIns="0" tIns="0" rIns="0" bIns="0" rtlCol="0" anchor="t"/>
          <a:lstStyle/>
          <a:p>
            <a:pPr indent="0" marL="0">
              <a:lnSpc>
                <a:spcPts val="5700"/>
              </a:lnSpc>
              <a:buNone/>
            </a:pPr>
            <a:r>
              <a:rPr lang="en-US" sz="4550" dirty="0">
                <a:solidFill>
                  <a:srgbClr val="FFD9BE"/>
                </a:solidFill>
                <a:latin typeface="Quattrocento" pitchFamily="34" charset="0"/>
                <a:ea typeface="Quattrocento" pitchFamily="34" charset="-122"/>
                <a:cs typeface="Quattrocento" pitchFamily="34" charset="-120"/>
              </a:rPr>
              <a:t>The Structural-Functional Approach to Society</a:t>
            </a:r>
            <a:endParaRPr lang="en-US" sz="4550" dirty="0"/>
          </a:p>
        </p:txBody>
      </p:sp>
      <p:sp>
        <p:nvSpPr>
          <p:cNvPr id="3" name="Text 1"/>
          <p:cNvSpPr/>
          <p:nvPr/>
        </p:nvSpPr>
        <p:spPr>
          <a:xfrm>
            <a:off x="968693" y="3144441"/>
            <a:ext cx="12692896" cy="3160395"/>
          </a:xfrm>
          <a:prstGeom prst="rect">
            <a:avLst/>
          </a:prstGeom>
          <a:noFill/>
          <a:ln/>
        </p:spPr>
        <p:txBody>
          <a:bodyPr wrap="square" lIns="0" tIns="0" rIns="0" bIns="0" rtlCol="0" anchor="t"/>
          <a:lstStyle/>
          <a:p>
            <a:pPr indent="0" marL="0">
              <a:lnSpc>
                <a:spcPts val="3100"/>
              </a:lnSpc>
              <a:buNone/>
            </a:pPr>
            <a:r>
              <a:rPr lang="en-US" sz="1900" dirty="0">
                <a:solidFill>
                  <a:srgbClr val="F9EEE7"/>
                </a:solidFill>
                <a:latin typeface="Quattrocento" pitchFamily="34" charset="0"/>
                <a:ea typeface="Quattrocento" pitchFamily="34" charset="-122"/>
                <a:cs typeface="Quattrocento" pitchFamily="34" charset="-120"/>
              </a:rPr>
              <a:t>Spencer's view of society as an evolving organism laid the foundation for the structural-functional approach in sociology. This approach, which focuses on the interconnectedness of social institutions and their roles in maintaining the stability and order of society, was heavily influenced by Spencer's work. Spencer argued that every institution in a society, such as the family, education, religion, and the government, plays a specific function in maintaining the social order. He believed that these institutions contribute to the overall stability and efficiency of the social system by satisfying basic human needs and ensuring the smooth functioning of society. His concept of social evolution, with its emphasis on adaptation and progress, also contributed to the development of functionalism, as it suggested that societies are constantly evolving and adapting to ensure their survival.</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31148"/>
          </a:xfrm>
          <a:prstGeom prst="rect">
            <a:avLst/>
          </a:prstGeom>
        </p:spPr>
      </p:pic>
      <p:sp>
        <p:nvSpPr>
          <p:cNvPr id="3" name="Text 0"/>
          <p:cNvSpPr/>
          <p:nvPr/>
        </p:nvSpPr>
        <p:spPr>
          <a:xfrm>
            <a:off x="6341745" y="671989"/>
            <a:ext cx="7433310" cy="1437561"/>
          </a:xfrm>
          <a:prstGeom prst="rect">
            <a:avLst/>
          </a:prstGeom>
          <a:noFill/>
          <a:ln/>
        </p:spPr>
        <p:txBody>
          <a:bodyPr wrap="square" lIns="0" tIns="0" rIns="0" bIns="0" rtlCol="0" anchor="t"/>
          <a:lstStyle/>
          <a:p>
            <a:pPr indent="0" marL="0">
              <a:lnSpc>
                <a:spcPts val="5650"/>
              </a:lnSpc>
              <a:buNone/>
            </a:pPr>
            <a:r>
              <a:rPr lang="en-US" sz="4500" dirty="0">
                <a:solidFill>
                  <a:srgbClr val="FFD9BE"/>
                </a:solidFill>
                <a:latin typeface="Quattrocento" pitchFamily="34" charset="0"/>
                <a:ea typeface="Quattrocento" pitchFamily="34" charset="-122"/>
                <a:cs typeface="Quattrocento" pitchFamily="34" charset="-120"/>
              </a:rPr>
              <a:t>Spencer's Typology of Societies</a:t>
            </a:r>
            <a:endParaRPr lang="en-US" sz="4500" dirty="0"/>
          </a:p>
        </p:txBody>
      </p:sp>
      <p:sp>
        <p:nvSpPr>
          <p:cNvPr id="4" name="Text 1"/>
          <p:cNvSpPr/>
          <p:nvPr/>
        </p:nvSpPr>
        <p:spPr>
          <a:xfrm>
            <a:off x="6341745" y="2476143"/>
            <a:ext cx="7433310" cy="5083016"/>
          </a:xfrm>
          <a:prstGeom prst="rect">
            <a:avLst/>
          </a:prstGeom>
          <a:noFill/>
          <a:ln/>
        </p:spPr>
        <p:txBody>
          <a:bodyPr wrap="square" lIns="0" tIns="0" rIns="0" bIns="0" rtlCol="0" anchor="t"/>
          <a:lstStyle/>
          <a:p>
            <a:pPr indent="0" marL="0">
              <a:lnSpc>
                <a:spcPts val="3050"/>
              </a:lnSpc>
              <a:buNone/>
            </a:pPr>
            <a:r>
              <a:rPr lang="en-US" sz="1900" dirty="0">
                <a:solidFill>
                  <a:srgbClr val="F9EEE7"/>
                </a:solidFill>
                <a:latin typeface="Quattrocento" pitchFamily="34" charset="0"/>
                <a:ea typeface="Quattrocento" pitchFamily="34" charset="-122"/>
                <a:cs typeface="Quattrocento" pitchFamily="34" charset="-120"/>
              </a:rPr>
              <a:t>Spencer classified societies into two main types: simple and complex societies. Simple societies, according to Spencer, are characterized by small size, low levels of social differentiation, and minimal specialization of tasks. They tend to be homogeneous in culture and social organization. Examples of simple societies, according to Spencer, include tribal societies, which he saw as primitive and less evolved. Complex societies, on the other hand, are characterized by large size, high levels of social differentiation, and specialization of tasks. They are heterogeneous in culture and social organization, with diverse institutions and social groups. Modern industrial societies, in Spencer's view, are examples of complex societies, representing the highest level of social evolution.</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968693" y="778073"/>
            <a:ext cx="11182112" cy="643771"/>
          </a:xfrm>
          <a:prstGeom prst="rect">
            <a:avLst/>
          </a:prstGeom>
          <a:noFill/>
          <a:ln/>
        </p:spPr>
        <p:txBody>
          <a:bodyPr wrap="none" lIns="0" tIns="0" rIns="0" bIns="0" rtlCol="0" anchor="t"/>
          <a:lstStyle/>
          <a:p>
            <a:pPr indent="0" marL="0">
              <a:lnSpc>
                <a:spcPts val="5050"/>
              </a:lnSpc>
              <a:buNone/>
            </a:pPr>
            <a:r>
              <a:rPr lang="en-US" sz="4050" dirty="0">
                <a:solidFill>
                  <a:srgbClr val="FFD9BE"/>
                </a:solidFill>
                <a:latin typeface="Quattrocento" pitchFamily="34" charset="0"/>
                <a:ea typeface="Quattrocento" pitchFamily="34" charset="-122"/>
                <a:cs typeface="Quattrocento" pitchFamily="34" charset="-120"/>
              </a:rPr>
              <a:t>Characteristics of Simple and Complex Societies</a:t>
            </a:r>
            <a:endParaRPr lang="en-US" sz="4050" dirty="0"/>
          </a:p>
        </p:txBody>
      </p:sp>
      <p:sp>
        <p:nvSpPr>
          <p:cNvPr id="3" name="Text 1"/>
          <p:cNvSpPr/>
          <p:nvPr/>
        </p:nvSpPr>
        <p:spPr>
          <a:xfrm>
            <a:off x="968693" y="1859637"/>
            <a:ext cx="12692896" cy="2451973"/>
          </a:xfrm>
          <a:prstGeom prst="rect">
            <a:avLst/>
          </a:prstGeom>
          <a:noFill/>
          <a:ln/>
        </p:spPr>
        <p:txBody>
          <a:bodyPr wrap="square" lIns="0" tIns="0" rIns="0" bIns="0" rtlCol="0" anchor="t"/>
          <a:lstStyle/>
          <a:p>
            <a:pPr indent="0" marL="0">
              <a:lnSpc>
                <a:spcPts val="2750"/>
              </a:lnSpc>
              <a:buNone/>
            </a:pPr>
            <a:r>
              <a:rPr lang="en-US" sz="1700" dirty="0">
                <a:solidFill>
                  <a:srgbClr val="F9EEE7"/>
                </a:solidFill>
                <a:latin typeface="Quattrocento" pitchFamily="34" charset="0"/>
                <a:ea typeface="Quattrocento" pitchFamily="34" charset="-122"/>
                <a:cs typeface="Quattrocento" pitchFamily="34" charset="-120"/>
              </a:rPr>
              <a:t>Spencer's typology of societies highlights key differences between simple and complex societies. Simple societies, typically smaller and less populous, tend to have a homogeneous social structure with a limited division of labor. Their social interactions are often characterized by strong kinship ties and a high degree of social cohesion. They may have a rudimentary system of governance and less formal institutions. In contrast, complex societies, like modern industrial societies, are characterized by their large size, highly specialized division of labor, and complex social structures. The emergence of specialized institutions, like government, education, and the economy, signifies the development of more complex social relationships. These societies are often marked by greater cultural diversity and more complex social interactions.</a:t>
            </a:r>
            <a:endParaRPr lang="en-US" sz="1700" dirty="0"/>
          </a:p>
        </p:txBody>
      </p:sp>
      <p:sp>
        <p:nvSpPr>
          <p:cNvPr id="4" name="Text 2"/>
          <p:cNvSpPr/>
          <p:nvPr/>
        </p:nvSpPr>
        <p:spPr>
          <a:xfrm>
            <a:off x="968693" y="4776668"/>
            <a:ext cx="2575441" cy="321826"/>
          </a:xfrm>
          <a:prstGeom prst="rect">
            <a:avLst/>
          </a:prstGeom>
          <a:noFill/>
          <a:ln/>
        </p:spPr>
        <p:txBody>
          <a:bodyPr wrap="none" lIns="0" tIns="0" rIns="0" bIns="0" rtlCol="0" anchor="t"/>
          <a:lstStyle/>
          <a:p>
            <a:pPr indent="0" marL="0">
              <a:lnSpc>
                <a:spcPts val="2500"/>
              </a:lnSpc>
              <a:buNone/>
            </a:pPr>
            <a:r>
              <a:rPr lang="en-US" sz="2000" dirty="0">
                <a:solidFill>
                  <a:srgbClr val="FFD9BE"/>
                </a:solidFill>
                <a:latin typeface="Quattrocento" pitchFamily="34" charset="0"/>
                <a:ea typeface="Quattrocento" pitchFamily="34" charset="-122"/>
                <a:cs typeface="Quattrocento" pitchFamily="34" charset="-120"/>
              </a:rPr>
              <a:t>Simple Societies</a:t>
            </a:r>
            <a:endParaRPr lang="en-US" sz="2000" dirty="0"/>
          </a:p>
        </p:txBody>
      </p:sp>
      <p:sp>
        <p:nvSpPr>
          <p:cNvPr id="5" name="Text 3"/>
          <p:cNvSpPr/>
          <p:nvPr/>
        </p:nvSpPr>
        <p:spPr>
          <a:xfrm>
            <a:off x="968693" y="5317331"/>
            <a:ext cx="6079331" cy="350282"/>
          </a:xfrm>
          <a:prstGeom prst="rect">
            <a:avLst/>
          </a:prstGeom>
          <a:noFill/>
          <a:ln/>
        </p:spPr>
        <p:txBody>
          <a:bodyPr wrap="none" lIns="0" tIns="0" rIns="0" bIns="0" rtlCol="0" anchor="t"/>
          <a:lstStyle/>
          <a:p>
            <a:pPr algn="l" marL="342900" indent="-342900">
              <a:lnSpc>
                <a:spcPts val="2750"/>
              </a:lnSpc>
              <a:buSzPct val="100000"/>
              <a:buChar char="•"/>
            </a:pPr>
            <a:r>
              <a:rPr lang="en-US" sz="1700" dirty="0">
                <a:solidFill>
                  <a:srgbClr val="F9EEE7"/>
                </a:solidFill>
                <a:latin typeface="Quattrocento" pitchFamily="34" charset="0"/>
                <a:ea typeface="Quattrocento" pitchFamily="34" charset="-122"/>
                <a:cs typeface="Quattrocento" pitchFamily="34" charset="-120"/>
              </a:rPr>
              <a:t>Small size</a:t>
            </a:r>
            <a:endParaRPr lang="en-US" sz="1700" dirty="0"/>
          </a:p>
        </p:txBody>
      </p:sp>
      <p:sp>
        <p:nvSpPr>
          <p:cNvPr id="6" name="Text 4"/>
          <p:cNvSpPr/>
          <p:nvPr/>
        </p:nvSpPr>
        <p:spPr>
          <a:xfrm>
            <a:off x="968693" y="5744170"/>
            <a:ext cx="6079331" cy="350282"/>
          </a:xfrm>
          <a:prstGeom prst="rect">
            <a:avLst/>
          </a:prstGeom>
          <a:noFill/>
          <a:ln/>
        </p:spPr>
        <p:txBody>
          <a:bodyPr wrap="none" lIns="0" tIns="0" rIns="0" bIns="0" rtlCol="0" anchor="t"/>
          <a:lstStyle/>
          <a:p>
            <a:pPr algn="l" marL="342900" indent="-342900">
              <a:lnSpc>
                <a:spcPts val="2750"/>
              </a:lnSpc>
              <a:buSzPct val="100000"/>
              <a:buChar char="•"/>
            </a:pPr>
            <a:r>
              <a:rPr lang="en-US" sz="1700" dirty="0">
                <a:solidFill>
                  <a:srgbClr val="F9EEE7"/>
                </a:solidFill>
                <a:latin typeface="Quattrocento" pitchFamily="34" charset="0"/>
                <a:ea typeface="Quattrocento" pitchFamily="34" charset="-122"/>
                <a:cs typeface="Quattrocento" pitchFamily="34" charset="-120"/>
              </a:rPr>
              <a:t>Limited social differentiation</a:t>
            </a:r>
            <a:endParaRPr lang="en-US" sz="1700" dirty="0"/>
          </a:p>
        </p:txBody>
      </p:sp>
      <p:sp>
        <p:nvSpPr>
          <p:cNvPr id="7" name="Text 5"/>
          <p:cNvSpPr/>
          <p:nvPr/>
        </p:nvSpPr>
        <p:spPr>
          <a:xfrm>
            <a:off x="968693" y="6171009"/>
            <a:ext cx="6079331" cy="350282"/>
          </a:xfrm>
          <a:prstGeom prst="rect">
            <a:avLst/>
          </a:prstGeom>
          <a:noFill/>
          <a:ln/>
        </p:spPr>
        <p:txBody>
          <a:bodyPr wrap="none" lIns="0" tIns="0" rIns="0" bIns="0" rtlCol="0" anchor="t"/>
          <a:lstStyle/>
          <a:p>
            <a:pPr algn="l" marL="342900" indent="-342900">
              <a:lnSpc>
                <a:spcPts val="2750"/>
              </a:lnSpc>
              <a:buSzPct val="100000"/>
              <a:buChar char="•"/>
            </a:pPr>
            <a:r>
              <a:rPr lang="en-US" sz="1700" dirty="0">
                <a:solidFill>
                  <a:srgbClr val="F9EEE7"/>
                </a:solidFill>
                <a:latin typeface="Quattrocento" pitchFamily="34" charset="0"/>
                <a:ea typeface="Quattrocento" pitchFamily="34" charset="-122"/>
                <a:cs typeface="Quattrocento" pitchFamily="34" charset="-120"/>
              </a:rPr>
              <a:t>Homogenous culture</a:t>
            </a:r>
            <a:endParaRPr lang="en-US" sz="1700" dirty="0"/>
          </a:p>
        </p:txBody>
      </p:sp>
      <p:sp>
        <p:nvSpPr>
          <p:cNvPr id="8" name="Text 6"/>
          <p:cNvSpPr/>
          <p:nvPr/>
        </p:nvSpPr>
        <p:spPr>
          <a:xfrm>
            <a:off x="968693" y="6597848"/>
            <a:ext cx="6079331" cy="350282"/>
          </a:xfrm>
          <a:prstGeom prst="rect">
            <a:avLst/>
          </a:prstGeom>
          <a:noFill/>
          <a:ln/>
        </p:spPr>
        <p:txBody>
          <a:bodyPr wrap="none" lIns="0" tIns="0" rIns="0" bIns="0" rtlCol="0" anchor="t"/>
          <a:lstStyle/>
          <a:p>
            <a:pPr algn="l" marL="342900" indent="-342900">
              <a:lnSpc>
                <a:spcPts val="2750"/>
              </a:lnSpc>
              <a:buSzPct val="100000"/>
              <a:buChar char="•"/>
            </a:pPr>
            <a:r>
              <a:rPr lang="en-US" sz="1700" dirty="0">
                <a:solidFill>
                  <a:srgbClr val="F9EEE7"/>
                </a:solidFill>
                <a:latin typeface="Quattrocento" pitchFamily="34" charset="0"/>
                <a:ea typeface="Quattrocento" pitchFamily="34" charset="-122"/>
                <a:cs typeface="Quattrocento" pitchFamily="34" charset="-120"/>
              </a:rPr>
              <a:t>Strong kinship ties</a:t>
            </a:r>
            <a:endParaRPr lang="en-US" sz="1700" dirty="0"/>
          </a:p>
        </p:txBody>
      </p:sp>
      <p:sp>
        <p:nvSpPr>
          <p:cNvPr id="9" name="Text 7"/>
          <p:cNvSpPr/>
          <p:nvPr/>
        </p:nvSpPr>
        <p:spPr>
          <a:xfrm>
            <a:off x="968693" y="7024688"/>
            <a:ext cx="6079331" cy="350282"/>
          </a:xfrm>
          <a:prstGeom prst="rect">
            <a:avLst/>
          </a:prstGeom>
          <a:noFill/>
          <a:ln/>
        </p:spPr>
        <p:txBody>
          <a:bodyPr wrap="none" lIns="0" tIns="0" rIns="0" bIns="0" rtlCol="0" anchor="t"/>
          <a:lstStyle/>
          <a:p>
            <a:pPr algn="l" marL="342900" indent="-342900">
              <a:lnSpc>
                <a:spcPts val="2750"/>
              </a:lnSpc>
              <a:buSzPct val="100000"/>
              <a:buChar char="•"/>
            </a:pPr>
            <a:r>
              <a:rPr lang="en-US" sz="1700" dirty="0">
                <a:solidFill>
                  <a:srgbClr val="F9EEE7"/>
                </a:solidFill>
                <a:latin typeface="Quattrocento" pitchFamily="34" charset="0"/>
                <a:ea typeface="Quattrocento" pitchFamily="34" charset="-122"/>
                <a:cs typeface="Quattrocento" pitchFamily="34" charset="-120"/>
              </a:rPr>
              <a:t>Rudimentary governance</a:t>
            </a:r>
            <a:endParaRPr lang="en-US" sz="1700" dirty="0"/>
          </a:p>
        </p:txBody>
      </p:sp>
      <p:sp>
        <p:nvSpPr>
          <p:cNvPr id="10" name="Text 8"/>
          <p:cNvSpPr/>
          <p:nvPr/>
        </p:nvSpPr>
        <p:spPr>
          <a:xfrm>
            <a:off x="7589758" y="4776668"/>
            <a:ext cx="2575441" cy="321826"/>
          </a:xfrm>
          <a:prstGeom prst="rect">
            <a:avLst/>
          </a:prstGeom>
          <a:noFill/>
          <a:ln/>
        </p:spPr>
        <p:txBody>
          <a:bodyPr wrap="none" lIns="0" tIns="0" rIns="0" bIns="0" rtlCol="0" anchor="t"/>
          <a:lstStyle/>
          <a:p>
            <a:pPr indent="0" marL="0">
              <a:lnSpc>
                <a:spcPts val="2500"/>
              </a:lnSpc>
              <a:buNone/>
            </a:pPr>
            <a:r>
              <a:rPr lang="en-US" sz="2000" dirty="0">
                <a:solidFill>
                  <a:srgbClr val="FFD9BE"/>
                </a:solidFill>
                <a:latin typeface="Quattrocento" pitchFamily="34" charset="0"/>
                <a:ea typeface="Quattrocento" pitchFamily="34" charset="-122"/>
                <a:cs typeface="Quattrocento" pitchFamily="34" charset="-120"/>
              </a:rPr>
              <a:t>Complex Societies</a:t>
            </a:r>
            <a:endParaRPr lang="en-US" sz="2000" dirty="0"/>
          </a:p>
        </p:txBody>
      </p:sp>
      <p:sp>
        <p:nvSpPr>
          <p:cNvPr id="11" name="Text 9"/>
          <p:cNvSpPr/>
          <p:nvPr/>
        </p:nvSpPr>
        <p:spPr>
          <a:xfrm>
            <a:off x="7589758" y="5317331"/>
            <a:ext cx="6079331" cy="350282"/>
          </a:xfrm>
          <a:prstGeom prst="rect">
            <a:avLst/>
          </a:prstGeom>
          <a:noFill/>
          <a:ln/>
        </p:spPr>
        <p:txBody>
          <a:bodyPr wrap="none" lIns="0" tIns="0" rIns="0" bIns="0" rtlCol="0" anchor="t"/>
          <a:lstStyle/>
          <a:p>
            <a:pPr algn="l" marL="342900" indent="-342900">
              <a:lnSpc>
                <a:spcPts val="2750"/>
              </a:lnSpc>
              <a:buSzPct val="100000"/>
              <a:buChar char="•"/>
            </a:pPr>
            <a:r>
              <a:rPr lang="en-US" sz="1700" dirty="0">
                <a:solidFill>
                  <a:srgbClr val="F9EEE7"/>
                </a:solidFill>
                <a:latin typeface="Quattrocento" pitchFamily="34" charset="0"/>
                <a:ea typeface="Quattrocento" pitchFamily="34" charset="-122"/>
                <a:cs typeface="Quattrocento" pitchFamily="34" charset="-120"/>
              </a:rPr>
              <a:t>Large size</a:t>
            </a:r>
            <a:endParaRPr lang="en-US" sz="1700" dirty="0"/>
          </a:p>
        </p:txBody>
      </p:sp>
      <p:sp>
        <p:nvSpPr>
          <p:cNvPr id="12" name="Text 10"/>
          <p:cNvSpPr/>
          <p:nvPr/>
        </p:nvSpPr>
        <p:spPr>
          <a:xfrm>
            <a:off x="7589758" y="5744170"/>
            <a:ext cx="6079331" cy="350282"/>
          </a:xfrm>
          <a:prstGeom prst="rect">
            <a:avLst/>
          </a:prstGeom>
          <a:noFill/>
          <a:ln/>
        </p:spPr>
        <p:txBody>
          <a:bodyPr wrap="none" lIns="0" tIns="0" rIns="0" bIns="0" rtlCol="0" anchor="t"/>
          <a:lstStyle/>
          <a:p>
            <a:pPr algn="l" marL="342900" indent="-342900">
              <a:lnSpc>
                <a:spcPts val="2750"/>
              </a:lnSpc>
              <a:buSzPct val="100000"/>
              <a:buChar char="•"/>
            </a:pPr>
            <a:r>
              <a:rPr lang="en-US" sz="1700" dirty="0">
                <a:solidFill>
                  <a:srgbClr val="F9EEE7"/>
                </a:solidFill>
                <a:latin typeface="Quattrocento" pitchFamily="34" charset="0"/>
                <a:ea typeface="Quattrocento" pitchFamily="34" charset="-122"/>
                <a:cs typeface="Quattrocento" pitchFamily="34" charset="-120"/>
              </a:rPr>
              <a:t>High social differentiation</a:t>
            </a:r>
            <a:endParaRPr lang="en-US" sz="1700" dirty="0"/>
          </a:p>
        </p:txBody>
      </p:sp>
      <p:sp>
        <p:nvSpPr>
          <p:cNvPr id="13" name="Text 11"/>
          <p:cNvSpPr/>
          <p:nvPr/>
        </p:nvSpPr>
        <p:spPr>
          <a:xfrm>
            <a:off x="7589758" y="6171009"/>
            <a:ext cx="6079331" cy="350282"/>
          </a:xfrm>
          <a:prstGeom prst="rect">
            <a:avLst/>
          </a:prstGeom>
          <a:noFill/>
          <a:ln/>
        </p:spPr>
        <p:txBody>
          <a:bodyPr wrap="none" lIns="0" tIns="0" rIns="0" bIns="0" rtlCol="0" anchor="t"/>
          <a:lstStyle/>
          <a:p>
            <a:pPr algn="l" marL="342900" indent="-342900">
              <a:lnSpc>
                <a:spcPts val="2750"/>
              </a:lnSpc>
              <a:buSzPct val="100000"/>
              <a:buChar char="•"/>
            </a:pPr>
            <a:r>
              <a:rPr lang="en-US" sz="1700" dirty="0">
                <a:solidFill>
                  <a:srgbClr val="F9EEE7"/>
                </a:solidFill>
                <a:latin typeface="Quattrocento" pitchFamily="34" charset="0"/>
                <a:ea typeface="Quattrocento" pitchFamily="34" charset="-122"/>
                <a:cs typeface="Quattrocento" pitchFamily="34" charset="-120"/>
              </a:rPr>
              <a:t>Heterogenous culture</a:t>
            </a:r>
            <a:endParaRPr lang="en-US" sz="1700" dirty="0"/>
          </a:p>
        </p:txBody>
      </p:sp>
      <p:sp>
        <p:nvSpPr>
          <p:cNvPr id="14" name="Text 12"/>
          <p:cNvSpPr/>
          <p:nvPr/>
        </p:nvSpPr>
        <p:spPr>
          <a:xfrm>
            <a:off x="7589758" y="6597848"/>
            <a:ext cx="6079331" cy="350282"/>
          </a:xfrm>
          <a:prstGeom prst="rect">
            <a:avLst/>
          </a:prstGeom>
          <a:noFill/>
          <a:ln/>
        </p:spPr>
        <p:txBody>
          <a:bodyPr wrap="none" lIns="0" tIns="0" rIns="0" bIns="0" rtlCol="0" anchor="t"/>
          <a:lstStyle/>
          <a:p>
            <a:pPr algn="l" marL="342900" indent="-342900">
              <a:lnSpc>
                <a:spcPts val="2750"/>
              </a:lnSpc>
              <a:buSzPct val="100000"/>
              <a:buChar char="•"/>
            </a:pPr>
            <a:r>
              <a:rPr lang="en-US" sz="1700" dirty="0">
                <a:solidFill>
                  <a:srgbClr val="F9EEE7"/>
                </a:solidFill>
                <a:latin typeface="Quattrocento" pitchFamily="34" charset="0"/>
                <a:ea typeface="Quattrocento" pitchFamily="34" charset="-122"/>
                <a:cs typeface="Quattrocento" pitchFamily="34" charset="-120"/>
              </a:rPr>
              <a:t>Specialized institutions</a:t>
            </a:r>
            <a:endParaRPr lang="en-US" sz="1700" dirty="0"/>
          </a:p>
        </p:txBody>
      </p:sp>
      <p:sp>
        <p:nvSpPr>
          <p:cNvPr id="15" name="Text 13"/>
          <p:cNvSpPr/>
          <p:nvPr/>
        </p:nvSpPr>
        <p:spPr>
          <a:xfrm>
            <a:off x="7589758" y="7024688"/>
            <a:ext cx="6079331" cy="350282"/>
          </a:xfrm>
          <a:prstGeom prst="rect">
            <a:avLst/>
          </a:prstGeom>
          <a:noFill/>
          <a:ln/>
        </p:spPr>
        <p:txBody>
          <a:bodyPr wrap="none" lIns="0" tIns="0" rIns="0" bIns="0" rtlCol="0" anchor="t"/>
          <a:lstStyle/>
          <a:p>
            <a:pPr algn="l" marL="342900" indent="-342900">
              <a:lnSpc>
                <a:spcPts val="2750"/>
              </a:lnSpc>
              <a:buSzPct val="100000"/>
              <a:buChar char="•"/>
            </a:pPr>
            <a:r>
              <a:rPr lang="en-US" sz="1700" dirty="0">
                <a:solidFill>
                  <a:srgbClr val="F9EEE7"/>
                </a:solidFill>
                <a:latin typeface="Quattrocento" pitchFamily="34" charset="0"/>
                <a:ea typeface="Quattrocento" pitchFamily="34" charset="-122"/>
                <a:cs typeface="Quattrocento" pitchFamily="34" charset="-120"/>
              </a:rPr>
              <a:t>Formal governance</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968693" y="1727121"/>
            <a:ext cx="11141273" cy="726043"/>
          </a:xfrm>
          <a:prstGeom prst="rect">
            <a:avLst/>
          </a:prstGeom>
          <a:noFill/>
          <a:ln/>
        </p:spPr>
        <p:txBody>
          <a:bodyPr wrap="none" lIns="0" tIns="0" rIns="0" bIns="0" rtlCol="0" anchor="t"/>
          <a:lstStyle/>
          <a:p>
            <a:pPr indent="0" marL="0">
              <a:lnSpc>
                <a:spcPts val="5700"/>
              </a:lnSpc>
              <a:buNone/>
            </a:pPr>
            <a:r>
              <a:rPr lang="en-US" sz="4550" dirty="0">
                <a:solidFill>
                  <a:srgbClr val="FFD9BE"/>
                </a:solidFill>
                <a:latin typeface="Quattrocento" pitchFamily="34" charset="0"/>
                <a:ea typeface="Quattrocento" pitchFamily="34" charset="-122"/>
                <a:cs typeface="Quattrocento" pitchFamily="34" charset="-120"/>
              </a:rPr>
              <a:t>Critiques and Legacy of Spencer's Theories</a:t>
            </a:r>
            <a:endParaRPr lang="en-US" sz="4550" dirty="0"/>
          </a:p>
        </p:txBody>
      </p:sp>
      <p:sp>
        <p:nvSpPr>
          <p:cNvPr id="3" name="Text 1"/>
          <p:cNvSpPr/>
          <p:nvPr/>
        </p:nvSpPr>
        <p:spPr>
          <a:xfrm>
            <a:off x="968693" y="2946916"/>
            <a:ext cx="12692896" cy="3555444"/>
          </a:xfrm>
          <a:prstGeom prst="rect">
            <a:avLst/>
          </a:prstGeom>
          <a:noFill/>
          <a:ln/>
        </p:spPr>
        <p:txBody>
          <a:bodyPr wrap="square" lIns="0" tIns="0" rIns="0" bIns="0" rtlCol="0" anchor="t"/>
          <a:lstStyle/>
          <a:p>
            <a:pPr indent="0" marL="0">
              <a:lnSpc>
                <a:spcPts val="3100"/>
              </a:lnSpc>
              <a:buNone/>
            </a:pPr>
            <a:r>
              <a:rPr lang="en-US" sz="1900" dirty="0">
                <a:solidFill>
                  <a:srgbClr val="F9EEE7"/>
                </a:solidFill>
                <a:latin typeface="Quattrocento" pitchFamily="34" charset="0"/>
                <a:ea typeface="Quattrocento" pitchFamily="34" charset="-122"/>
                <a:cs typeface="Quattrocento" pitchFamily="34" charset="-120"/>
              </a:rPr>
              <a:t>Spencer's theories have been subject to both praise and criticism. His emphasis on evolution and social progress was influential in shaping the development of sociological thought. His work also contributed to the development of functionalism, a major theoretical perspective in sociology. However, his theories have also been criticized for their Eurocentric bias and for promoting a form of social Darwinism that justified inequalities and oppression. Spencer's ideas were often used to defend existing social hierarchies and to resist social change. Critics argued that his focus on individual competition and the survival of the fittest led to a neglect of social structures and inequalities. His theories were also criticized for their deterministic nature, suggesting that social change is inevitable and predetermined, without recognizing the role of agency and human action. Despite these criticisms, Spencer's work continues to be studied and debated by sociologists today.</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968693" y="1956673"/>
            <a:ext cx="12692896" cy="1452086"/>
          </a:xfrm>
          <a:prstGeom prst="rect">
            <a:avLst/>
          </a:prstGeom>
          <a:noFill/>
          <a:ln/>
        </p:spPr>
        <p:txBody>
          <a:bodyPr wrap="square" lIns="0" tIns="0" rIns="0" bIns="0" rtlCol="0" anchor="t"/>
          <a:lstStyle/>
          <a:p>
            <a:pPr indent="0" marL="0">
              <a:lnSpc>
                <a:spcPts val="5700"/>
              </a:lnSpc>
              <a:buNone/>
            </a:pPr>
            <a:r>
              <a:rPr lang="en-US" sz="4550" dirty="0">
                <a:solidFill>
                  <a:srgbClr val="FFD9BE"/>
                </a:solidFill>
                <a:latin typeface="Quattrocento" pitchFamily="34" charset="0"/>
                <a:ea typeface="Quattrocento" pitchFamily="34" charset="-122"/>
                <a:cs typeface="Quattrocento" pitchFamily="34" charset="-120"/>
              </a:rPr>
              <a:t>Conclusion: The Enduring Influence of Herbert Spencer</a:t>
            </a:r>
            <a:endParaRPr lang="en-US" sz="4550" dirty="0"/>
          </a:p>
        </p:txBody>
      </p:sp>
      <p:sp>
        <p:nvSpPr>
          <p:cNvPr id="3" name="Text 1"/>
          <p:cNvSpPr/>
          <p:nvPr/>
        </p:nvSpPr>
        <p:spPr>
          <a:xfrm>
            <a:off x="968693" y="3902512"/>
            <a:ext cx="12692896" cy="2370296"/>
          </a:xfrm>
          <a:prstGeom prst="rect">
            <a:avLst/>
          </a:prstGeom>
          <a:noFill/>
          <a:ln/>
        </p:spPr>
        <p:txBody>
          <a:bodyPr wrap="square" lIns="0" tIns="0" rIns="0" bIns="0" rtlCol="0" anchor="t"/>
          <a:lstStyle/>
          <a:p>
            <a:pPr indent="0" marL="0">
              <a:lnSpc>
                <a:spcPts val="3100"/>
              </a:lnSpc>
              <a:buNone/>
            </a:pPr>
            <a:r>
              <a:rPr lang="en-US" sz="1900" dirty="0">
                <a:solidFill>
                  <a:srgbClr val="F9EEE7"/>
                </a:solidFill>
                <a:latin typeface="Quattrocento" pitchFamily="34" charset="0"/>
                <a:ea typeface="Quattrocento" pitchFamily="34" charset="-122"/>
                <a:cs typeface="Quattrocento" pitchFamily="34" charset="-120"/>
              </a:rPr>
              <a:t>Although Spencer's theories have been subject to criticism, he remains a significant figure in the history of sociology. His contributions to the field are undeniable, including his influence on functionalism, his evolutionary perspective on social change, and his typology of societies. While his ideas may have been influenced by the social and cultural contexts of his time, his work still offers valuable insights into the dynamics of societies. His theories continue to be studied and debated, demonstrating their enduring influence on the development of sociological thought.</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2025-01-02T04:53:47Z</dcterms:created>
  <dcterms:modified xsi:type="dcterms:W3CDTF">2025-01-02T04:53:47Z</dcterms:modified>
</cp:coreProperties>
</file>