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4630400" cy="8229600"/>
  <p:notesSz cx="8229600" cy="14630400"/>
  <p:embeddedFontLst>
    <p:embeddedFont>
      <p:font typeface="Montserrat"/>
      <p:regular r:id="rId16"/>
    </p:embeddedFont>
    <p:embeddedFont>
      <p:font typeface="Montserrat"/>
      <p:regular r:id="rId17"/>
    </p:embeddedFont>
    <p:embeddedFont>
      <p:font typeface="Montserrat"/>
      <p:regular r:id="rId18"/>
    </p:embeddedFont>
    <p:embeddedFont>
      <p:font typeface="Montserrat"/>
      <p:regular r:id="rId1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1948220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spc="-44" kern="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In-Groups and Out-Groups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50198" y="3720941"/>
            <a:ext cx="7416403" cy="1850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Understanding the complex dynamics of in-groups and out-groups is crucial for fostering a more inclusive and equitable society. This presentation explores the concept of in-groups and out-groups, their formation, the psychology behind them, and strategies to mitigate their potential negative impacts.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6350198" y="5867876"/>
            <a:ext cx="394930" cy="394930"/>
          </a:xfrm>
          <a:prstGeom prst="roundRect">
            <a:avLst>
              <a:gd name="adj" fmla="val 23151155"/>
            </a:avLst>
          </a:prstGeom>
          <a:solidFill>
            <a:srgbClr val="3A16DC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90692" y="6016585"/>
            <a:ext cx="113824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Source Sans Pro Medium" pitchFamily="34" charset="0"/>
                <a:ea typeface="Source Sans Pro Medium" pitchFamily="34" charset="-122"/>
                <a:cs typeface="Source Sans Pro Medium" pitchFamily="34" charset="-120"/>
              </a:rPr>
              <a:t>BK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868478" y="5849422"/>
            <a:ext cx="1751648" cy="431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2400" b="1" dirty="0">
                <a:solidFill>
                  <a:srgbClr val="3D3838"/>
                </a:solidFill>
                <a:latin typeface="Source Sans Pro Bold" pitchFamily="34" charset="0"/>
                <a:ea typeface="Source Sans Pro Bold" pitchFamily="34" charset="-122"/>
                <a:cs typeface="Source Sans Pro Bold" pitchFamily="34" charset="-120"/>
              </a:rPr>
              <a:t>by Bhawna K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2490668"/>
            <a:ext cx="10580370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spc="-44" kern="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What are in-groups and out-groups?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63798" y="3808928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In-Group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63798" y="4406384"/>
            <a:ext cx="6150293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 group that an individual identifies with and feels a sense of belonging to. Members share common characteristics, values, or beliefs.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3929" y="3808928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Out-Group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23929" y="4406384"/>
            <a:ext cx="6150293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 group that an individual does not identify with or feel a sense of belonging to. Members are perceived as different or outside the in-group.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1033105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spc="-44" kern="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How do we form these groups?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63798" y="3083481"/>
            <a:ext cx="431840" cy="431840"/>
          </a:xfrm>
          <a:prstGeom prst="roundRect">
            <a:avLst>
              <a:gd name="adj" fmla="val 8574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1542455" y="3083481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Shared Identity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42455" y="3582114"/>
            <a:ext cx="2906197" cy="1850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Individuals form in-groups based on common characteristics like ethnicity, religion, gender, or profession.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695468" y="3083481"/>
            <a:ext cx="431840" cy="431840"/>
          </a:xfrm>
          <a:prstGeom prst="roundRect">
            <a:avLst>
              <a:gd name="adj" fmla="val 8574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5374124" y="3083481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Socialization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374124" y="3582114"/>
            <a:ext cx="2906197" cy="1480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Early childhood experiences and upbringing shape our understanding of social norms and group affiliation.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63798" y="5957411"/>
            <a:ext cx="431840" cy="431840"/>
          </a:xfrm>
          <a:prstGeom prst="roundRect">
            <a:avLst>
              <a:gd name="adj" fmla="val 8574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1542455" y="5957411"/>
            <a:ext cx="2852738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Shared Experiences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542455" y="6456045"/>
            <a:ext cx="6737747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Experiences like working together on a project or overcoming a challenge can create a sense of shared identity and belonging.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736288"/>
            <a:ext cx="12434649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spc="-44" kern="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The psychology behind in-group favoritism</a:t>
            </a:r>
            <a:endParaRPr lang="en-US" sz="4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91126" y="2931200"/>
            <a:ext cx="1596628" cy="8442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30385" y="3211473"/>
            <a:ext cx="117872" cy="462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400" b="1" spc="-24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5134570" y="3178016"/>
            <a:ext cx="294334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Positive Stereotypes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4949428" y="3791069"/>
            <a:ext cx="8755499" cy="15240"/>
          </a:xfrm>
          <a:prstGeom prst="roundRect">
            <a:avLst>
              <a:gd name="adj" fmla="val 242945"/>
            </a:avLst>
          </a:prstGeom>
          <a:solidFill>
            <a:srgbClr val="D8D4D4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693" y="3837146"/>
            <a:ext cx="3193375" cy="84427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999905" y="4027884"/>
            <a:ext cx="178951" cy="462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400" b="1" spc="-24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5932884" y="4083963"/>
            <a:ext cx="2228017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Increased Trust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747742" y="4697016"/>
            <a:ext cx="7957185" cy="15240"/>
          </a:xfrm>
          <a:prstGeom prst="roundRect">
            <a:avLst>
              <a:gd name="adj" fmla="val 242945"/>
            </a:avLst>
          </a:prstGeom>
          <a:solidFill>
            <a:srgbClr val="D8D4D4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378" y="4743093"/>
            <a:ext cx="4790123" cy="84427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999667" y="4933831"/>
            <a:ext cx="179546" cy="462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400" b="1" spc="-24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8"/>
          <p:cNvSpPr/>
          <p:nvPr/>
        </p:nvSpPr>
        <p:spPr>
          <a:xfrm>
            <a:off x="6731318" y="4989909"/>
            <a:ext cx="3303627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Enhanced Cooperation</a:t>
            </a:r>
            <a:endParaRPr lang="en-US" sz="2200" dirty="0"/>
          </a:p>
        </p:txBody>
      </p:sp>
      <p:sp>
        <p:nvSpPr>
          <p:cNvPr id="14" name="Shape 9"/>
          <p:cNvSpPr/>
          <p:nvPr/>
        </p:nvSpPr>
        <p:spPr>
          <a:xfrm>
            <a:off x="6546175" y="5602962"/>
            <a:ext cx="7158752" cy="15240"/>
          </a:xfrm>
          <a:prstGeom prst="roundRect">
            <a:avLst>
              <a:gd name="adj" fmla="val 242945"/>
            </a:avLst>
          </a:prstGeom>
          <a:solidFill>
            <a:srgbClr val="D8D4D4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945" y="5649039"/>
            <a:ext cx="6386870" cy="84427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984546" y="5839778"/>
            <a:ext cx="209550" cy="462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400" b="1" spc="-24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4</a:t>
            </a:r>
            <a:endParaRPr lang="en-US" sz="2400" dirty="0"/>
          </a:p>
        </p:txBody>
      </p:sp>
      <p:sp>
        <p:nvSpPr>
          <p:cNvPr id="17" name="Text 11"/>
          <p:cNvSpPr/>
          <p:nvPr/>
        </p:nvSpPr>
        <p:spPr>
          <a:xfrm>
            <a:off x="7529632" y="5895856"/>
            <a:ext cx="2999899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Favorable Treatment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8663" y="868918"/>
            <a:ext cx="7686675" cy="1182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650"/>
              </a:lnSpc>
              <a:buNone/>
            </a:pPr>
            <a:r>
              <a:rPr lang="en-US" sz="3700" b="1" spc="-37" kern="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Potential consequences of in-group/out-group dynamics</a:t>
            </a:r>
            <a:endParaRPr lang="en-US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3" y="2363986"/>
            <a:ext cx="1040963" cy="166556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81927" y="2572107"/>
            <a:ext cx="2365891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spc="-19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Discrimination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2081927" y="2992636"/>
            <a:ext cx="6333411" cy="624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6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Negative attitudes and behaviors towards out-groups can lead to unfair treatment.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63" y="4029551"/>
            <a:ext cx="1040963" cy="166556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81927" y="4237673"/>
            <a:ext cx="2365891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spc="-19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Conflict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2081927" y="4658201"/>
            <a:ext cx="6333411" cy="624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6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Competition and tension between groups can escalate to violence or hostility.</a:t>
            </a:r>
            <a:endParaRPr lang="en-US" sz="16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63" y="5695117"/>
            <a:ext cx="1040963" cy="166556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81927" y="5903238"/>
            <a:ext cx="2365891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spc="-19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Social Exclusion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2081927" y="6323767"/>
            <a:ext cx="6333411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6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Out-groups may be marginalized or excluded from opportunities.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92810" y="633651"/>
            <a:ext cx="7531179" cy="1308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150"/>
              </a:lnSpc>
              <a:buNone/>
            </a:pPr>
            <a:r>
              <a:rPr lang="en-US" sz="4100" b="1" spc="-41" kern="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Strategies for reducing in-group bias</a:t>
            </a:r>
            <a:endParaRPr lang="en-US" sz="4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810" y="2288143"/>
            <a:ext cx="575905" cy="57590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92810" y="3094434"/>
            <a:ext cx="2618184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spc="-21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Raise Awareness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6292810" y="3559850"/>
            <a:ext cx="3592830" cy="1036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Educate individuals about the nature of in-group bias and its potential consequences.</a:t>
            </a:r>
            <a:endParaRPr lang="en-US" sz="18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1160" y="2288143"/>
            <a:ext cx="575905" cy="57590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31160" y="3094434"/>
            <a:ext cx="2725817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spc="-21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Promote Interaction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10231160" y="3559850"/>
            <a:ext cx="3592830" cy="1036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Encourage contact and collaboration between members of different groups.</a:t>
            </a:r>
            <a:endParaRPr lang="en-US" sz="18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810" y="5287566"/>
            <a:ext cx="575905" cy="57590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92810" y="6093857"/>
            <a:ext cx="2618184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spc="-21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Foster Empathy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6292810" y="6559272"/>
            <a:ext cx="3592830" cy="1036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Help individuals understand the perspectives and experiences of out-groups.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2127528"/>
            <a:ext cx="8652510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spc="-44" kern="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Building a culture of inclusion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63798" y="3322439"/>
            <a:ext cx="2150388" cy="844272"/>
          </a:xfrm>
          <a:prstGeom prst="roundRect">
            <a:avLst>
              <a:gd name="adj" fmla="val 4385"/>
            </a:avLst>
          </a:prstGeom>
          <a:solidFill>
            <a:srgbClr val="F2EEEE"/>
          </a:solidFill>
          <a:ln/>
        </p:spPr>
      </p:sp>
      <p:sp>
        <p:nvSpPr>
          <p:cNvPr id="4" name="Text 2"/>
          <p:cNvSpPr/>
          <p:nvPr/>
        </p:nvSpPr>
        <p:spPr>
          <a:xfrm>
            <a:off x="1110615" y="3513177"/>
            <a:ext cx="117872" cy="462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400" b="1" spc="-24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61003" y="3569256"/>
            <a:ext cx="126825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Diversity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137535" y="4151471"/>
            <a:ext cx="10505718" cy="15240"/>
          </a:xfrm>
          <a:prstGeom prst="roundRect">
            <a:avLst>
              <a:gd name="adj" fmla="val 242945"/>
            </a:avLst>
          </a:prstGeom>
          <a:solidFill>
            <a:srgbClr val="D8D4D4"/>
          </a:solidFill>
          <a:ln/>
        </p:spPr>
      </p:sp>
      <p:sp>
        <p:nvSpPr>
          <p:cNvPr id="7" name="Shape 5"/>
          <p:cNvSpPr/>
          <p:nvPr/>
        </p:nvSpPr>
        <p:spPr>
          <a:xfrm>
            <a:off x="863798" y="4290060"/>
            <a:ext cx="4300895" cy="844272"/>
          </a:xfrm>
          <a:prstGeom prst="roundRect">
            <a:avLst>
              <a:gd name="adj" fmla="val 4385"/>
            </a:avLst>
          </a:prstGeom>
          <a:solidFill>
            <a:srgbClr val="F2EEEE"/>
          </a:solidFill>
          <a:ln/>
        </p:spPr>
      </p:sp>
      <p:sp>
        <p:nvSpPr>
          <p:cNvPr id="8" name="Text 6"/>
          <p:cNvSpPr/>
          <p:nvPr/>
        </p:nvSpPr>
        <p:spPr>
          <a:xfrm>
            <a:off x="1110615" y="4480798"/>
            <a:ext cx="178951" cy="462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400" b="1" spc="-24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11510" y="4536877"/>
            <a:ext cx="923687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Equity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8042" y="5119092"/>
            <a:ext cx="8355211" cy="15240"/>
          </a:xfrm>
          <a:prstGeom prst="roundRect">
            <a:avLst>
              <a:gd name="adj" fmla="val 242945"/>
            </a:avLst>
          </a:prstGeom>
          <a:solidFill>
            <a:srgbClr val="D8D4D4"/>
          </a:solidFill>
          <a:ln/>
        </p:spPr>
      </p:sp>
      <p:sp>
        <p:nvSpPr>
          <p:cNvPr id="11" name="Shape 9"/>
          <p:cNvSpPr/>
          <p:nvPr/>
        </p:nvSpPr>
        <p:spPr>
          <a:xfrm>
            <a:off x="863798" y="5257681"/>
            <a:ext cx="6451402" cy="844272"/>
          </a:xfrm>
          <a:prstGeom prst="roundRect">
            <a:avLst>
              <a:gd name="adj" fmla="val 4385"/>
            </a:avLst>
          </a:prstGeom>
          <a:solidFill>
            <a:srgbClr val="F2EEEE"/>
          </a:solidFill>
          <a:ln/>
        </p:spPr>
      </p:sp>
      <p:sp>
        <p:nvSpPr>
          <p:cNvPr id="12" name="Text 10"/>
          <p:cNvSpPr/>
          <p:nvPr/>
        </p:nvSpPr>
        <p:spPr>
          <a:xfrm>
            <a:off x="1110615" y="5448419"/>
            <a:ext cx="179546" cy="462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400" b="1" spc="-24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7562017" y="5504498"/>
            <a:ext cx="13139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spc="-22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Inclusion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22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2001" y="606623"/>
            <a:ext cx="7599998" cy="1253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900"/>
              </a:lnSpc>
              <a:buNone/>
            </a:pPr>
            <a:r>
              <a:rPr lang="en-US" sz="3900" b="1" spc="-39" kern="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The benefits of embracing diversity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72001" y="2301002"/>
            <a:ext cx="3634502" cy="727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700"/>
              </a:lnSpc>
              <a:buNone/>
            </a:pPr>
            <a:r>
              <a:rPr lang="en-US" sz="5700" b="1" spc="-57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5700" dirty="0"/>
          </a:p>
        </p:txBody>
      </p:sp>
      <p:sp>
        <p:nvSpPr>
          <p:cNvPr id="5" name="Text 2"/>
          <p:cNvSpPr/>
          <p:nvPr/>
        </p:nvSpPr>
        <p:spPr>
          <a:xfrm>
            <a:off x="1335881" y="3304580"/>
            <a:ext cx="2506742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1950" b="1" spc="-20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Innovation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72001" y="3750112"/>
            <a:ext cx="3634502" cy="661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Diverse perspectives and ideas can lead to more creative solutions.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737378" y="2301002"/>
            <a:ext cx="3634621" cy="727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700"/>
              </a:lnSpc>
              <a:buNone/>
            </a:pPr>
            <a:r>
              <a:rPr lang="en-US" sz="5700" b="1" spc="-57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5700" dirty="0"/>
          </a:p>
        </p:txBody>
      </p:sp>
      <p:sp>
        <p:nvSpPr>
          <p:cNvPr id="8" name="Text 5"/>
          <p:cNvSpPr/>
          <p:nvPr/>
        </p:nvSpPr>
        <p:spPr>
          <a:xfrm>
            <a:off x="5301258" y="3304580"/>
            <a:ext cx="2506742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1950" b="1" spc="-20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Productivity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737378" y="3750112"/>
            <a:ext cx="3634621" cy="992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 more inclusive workplace can improve team performance and efficiency.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72001" y="5514737"/>
            <a:ext cx="3634502" cy="727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700"/>
              </a:lnSpc>
              <a:buNone/>
            </a:pPr>
            <a:r>
              <a:rPr lang="en-US" sz="5700" b="1" spc="-57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5700" dirty="0"/>
          </a:p>
        </p:txBody>
      </p:sp>
      <p:sp>
        <p:nvSpPr>
          <p:cNvPr id="11" name="Text 8"/>
          <p:cNvSpPr/>
          <p:nvPr/>
        </p:nvSpPr>
        <p:spPr>
          <a:xfrm>
            <a:off x="1335881" y="6518315"/>
            <a:ext cx="2506742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1950" b="1" spc="-20" kern="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Reputation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772001" y="6963847"/>
            <a:ext cx="3634502" cy="661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Embracing diversity enhances an organization's image and brand value.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2488049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spc="-44" kern="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Conclusion: Moving beyond us vs. them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50198" y="4260771"/>
            <a:ext cx="7416403" cy="1480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By recognizing and challenging in-group bias, we can create a more equitable and just society. Building a culture of inclusion and embracing diversity are essential steps in fostering a world where everyone feels valued and respected.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2025-01-08T09:16:40Z</dcterms:created>
  <dcterms:modified xsi:type="dcterms:W3CDTF">2025-01-08T09:16:40Z</dcterms:modified>
</cp:coreProperties>
</file>