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Lst>
  <p:notesMasterIdLst>
    <p:notesMasterId r:id="rId9"/>
  </p:notesMasterIdLst>
  <p:sldSz cx="14630400" cy="8229600"/>
  <p:notesSz cx="8229600" cy="146304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notesMaster" Target="notesMasters/notesMaster1.xml"/><Relationship Id="rId10" Type="http://schemas.openxmlformats.org/officeDocument/2006/relationships/presProps" Target="presProps.xml"/><Relationship Id="rId11" Type="http://schemas.openxmlformats.org/officeDocument/2006/relationships/viewProps" Target="viewProps.xml"/><Relationship Id="rId12" Type="http://schemas.openxmlformats.org/officeDocument/2006/relationships/theme" Target="theme/theme1.xml"/><Relationship Id="rId1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hyperlink" Target="https://gamma.app" TargetMode="External"/><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image" Target="../media/image-1-3.png"/><Relationship Id="rId5" Type="http://schemas.openxmlformats.org/officeDocument/2006/relationships/slideLayout" Target="../slideLayouts/slideLayout1.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hyperlink" Target="https://gamma.app" TargetMode="External"/><Relationship Id="rId1" Type="http://schemas.openxmlformats.org/officeDocument/2006/relationships/image" Target="../media/image-2-1.png"/><Relationship Id="rId2" Type="http://schemas.openxmlformats.org/officeDocument/2006/relationships/image" Target="../media/image-2-2.png"/><Relationship Id="rId4" Type="http://schemas.openxmlformats.org/officeDocument/2006/relationships/slideLayout" Target="../slideLayouts/slideLayout1.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5" Type="http://schemas.openxmlformats.org/officeDocument/2006/relationships/hyperlink" Target="https://gamma.app" TargetMode="External"/><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6" Type="http://schemas.openxmlformats.org/officeDocument/2006/relationships/slideLayout" Target="../slideLayouts/slideLayout1.xml"/><Relationship Id="rId7"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hyperlink" Target="https://gamma.app" TargetMode="External"/><Relationship Id="rId1" Type="http://schemas.openxmlformats.org/officeDocument/2006/relationships/image" Target="../media/image-4-1.png"/><Relationship Id="rId2" Type="http://schemas.openxmlformats.org/officeDocument/2006/relationships/image" Target="../media/image-4-2.png"/><Relationship Id="rId4" Type="http://schemas.openxmlformats.org/officeDocument/2006/relationships/slideLayout" Target="../slideLayouts/slideLayout1.xml"/><Relationship Id="rId5"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4" Type="http://schemas.openxmlformats.org/officeDocument/2006/relationships/hyperlink" Target="https://gamma.app" TargetMode="External"/><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5" Type="http://schemas.openxmlformats.org/officeDocument/2006/relationships/slideLayout" Target="../slideLayouts/slideLayout1.xml"/><Relationship Id="rId6"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2" Type="http://schemas.openxmlformats.org/officeDocument/2006/relationships/hyperlink" Target="https://gamma.app" TargetMode="External"/><Relationship Id="rId1" Type="http://schemas.openxmlformats.org/officeDocument/2006/relationships/image" Target="../media/image-6-1.png"/><Relationship Id="rId3" Type="http://schemas.openxmlformats.org/officeDocument/2006/relationships/slideLayout" Target="../slideLayouts/slideLayout1.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hyperlink" Target="https://gamma.app" TargetMode="External"/><Relationship Id="rId1" Type="http://schemas.openxmlformats.org/officeDocument/2006/relationships/image" Target="../media/image-7-1.png"/><Relationship Id="rId2" Type="http://schemas.openxmlformats.org/officeDocument/2006/relationships/image" Target="../media/image-7-2.png"/><Relationship Id="rId4" Type="http://schemas.openxmlformats.org/officeDocument/2006/relationships/slideLayout" Target="../slideLayouts/slideLayout1.xml"/><Relationship Id="rId5"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6F4F4"/>
          </a:solidFill>
          <a:ln/>
        </p:spPr>
      </p:sp>
      <p:sp>
        <p:nvSpPr>
          <p:cNvPr id="3" name="Shape 1"/>
          <p:cNvSpPr/>
          <p:nvPr/>
        </p:nvSpPr>
        <p:spPr>
          <a:xfrm>
            <a:off x="0" y="0"/>
            <a:ext cx="14630400" cy="8229600"/>
          </a:xfrm>
          <a:prstGeom prst="rect">
            <a:avLst/>
          </a:prstGeom>
          <a:solidFill>
            <a:srgbClr val="FFFFFF"/>
          </a:solidFill>
          <a:ln w="13811">
            <a:solidFill>
              <a:srgbClr val="E5E0DF"/>
            </a:solidFill>
            <a:prstDash val="solid"/>
          </a:ln>
        </p:spPr>
      </p:sp>
      <p:pic>
        <p:nvPicPr>
          <p:cNvPr id="4" name="Image 0" descr="preencoded.png">    </p:cNvPr>
          <p:cNvPicPr>
            <a:picLocks noChangeAspect="1"/>
          </p:cNvPicPr>
          <p:nvPr/>
        </p:nvPicPr>
        <p:blipFill>
          <a:blip r:embed="rId1"/>
          <a:stretch>
            <a:fillRect/>
          </a:stretch>
        </p:blipFill>
        <p:spPr>
          <a:xfrm>
            <a:off x="9144000" y="0"/>
            <a:ext cx="5486400" cy="8229600"/>
          </a:xfrm>
          <a:prstGeom prst="rect">
            <a:avLst/>
          </a:prstGeom>
        </p:spPr>
      </p:pic>
      <p:sp>
        <p:nvSpPr>
          <p:cNvPr id="5" name="Text 2"/>
          <p:cNvSpPr/>
          <p:nvPr/>
        </p:nvSpPr>
        <p:spPr>
          <a:xfrm>
            <a:off x="833199" y="2673548"/>
            <a:ext cx="6928604" cy="833199"/>
          </a:xfrm>
          <a:prstGeom prst="rect">
            <a:avLst/>
          </a:prstGeom>
          <a:noFill/>
          <a:ln/>
        </p:spPr>
        <p:txBody>
          <a:bodyPr wrap="none" rtlCol="0" anchor="t"/>
          <a:lstStyle/>
          <a:p>
            <a:pPr indent="0" marL="0">
              <a:lnSpc>
                <a:spcPts val="6561"/>
              </a:lnSpc>
              <a:buNone/>
            </a:pPr>
            <a:r>
              <a:rPr lang="en-US" sz="5249" b="1" spc="-157" kern="0" dirty="0">
                <a:solidFill>
                  <a:srgbClr val="000000"/>
                </a:solidFill>
                <a:latin typeface="Inter" pitchFamily="34" charset="0"/>
                <a:ea typeface="Inter" pitchFamily="34" charset="-122"/>
                <a:cs typeface="Inter" pitchFamily="34" charset="-120"/>
              </a:rPr>
              <a:t>Exploring Bacteriology</a:t>
            </a:r>
            <a:endParaRPr lang="en-US" sz="5249" dirty="0"/>
          </a:p>
        </p:txBody>
      </p:sp>
      <p:sp>
        <p:nvSpPr>
          <p:cNvPr id="6" name="Text 3"/>
          <p:cNvSpPr/>
          <p:nvPr/>
        </p:nvSpPr>
        <p:spPr>
          <a:xfrm>
            <a:off x="833199" y="3840004"/>
            <a:ext cx="7477601" cy="1066205"/>
          </a:xfrm>
          <a:prstGeom prst="rect">
            <a:avLst/>
          </a:prstGeom>
          <a:noFill/>
          <a:ln/>
        </p:spPr>
        <p:txBody>
          <a:bodyPr wrap="square" rtlCol="0" anchor="t"/>
          <a:lstStyle/>
          <a:p>
            <a:pPr indent="0" marL="0">
              <a:lnSpc>
                <a:spcPts val="2799"/>
              </a:lnSpc>
              <a:buNone/>
            </a:pPr>
            <a:r>
              <a:rPr lang="en-US" sz="1750" spc="-35" kern="0" dirty="0">
                <a:solidFill>
                  <a:srgbClr val="272525"/>
                </a:solidFill>
                <a:latin typeface="Inter" pitchFamily="34" charset="0"/>
                <a:ea typeface="Inter" pitchFamily="34" charset="-122"/>
                <a:cs typeface="Inter" pitchFamily="34" charset="-120"/>
              </a:rPr>
              <a:t>Welcome to the fascinating world of bacteriology. Discover the incredible diversity of life on earth by exploring the science of bacteria: their history, structure, reproduction, health applications, and more!</a:t>
            </a:r>
            <a:endParaRPr lang="en-US" sz="1750" dirty="0"/>
          </a:p>
        </p:txBody>
      </p:sp>
      <p:sp>
        <p:nvSpPr>
          <p:cNvPr id="7" name="Shape 4"/>
          <p:cNvSpPr/>
          <p:nvPr/>
        </p:nvSpPr>
        <p:spPr>
          <a:xfrm>
            <a:off x="833199" y="5156121"/>
            <a:ext cx="355402" cy="355402"/>
          </a:xfrm>
          <a:prstGeom prst="roundRect">
            <a:avLst>
              <a:gd name="adj" fmla="val 25726039"/>
            </a:avLst>
          </a:prstGeom>
          <a:noFill/>
          <a:ln w="7620">
            <a:solidFill>
              <a:srgbClr val="FFFFFF"/>
            </a:solidFill>
            <a:prstDash val="solid"/>
          </a:ln>
        </p:spPr>
      </p:sp>
      <p:pic>
        <p:nvPicPr>
          <p:cNvPr id="8" name="Image 1" descr="preencoded.png">    </p:cNvPr>
          <p:cNvPicPr>
            <a:picLocks noChangeAspect="1"/>
          </p:cNvPicPr>
          <p:nvPr/>
        </p:nvPicPr>
        <p:blipFill>
          <a:blip r:embed="rId2"/>
          <a:stretch>
            <a:fillRect/>
          </a:stretch>
        </p:blipFill>
        <p:spPr>
          <a:xfrm>
            <a:off x="840819" y="5163741"/>
            <a:ext cx="340162" cy="340162"/>
          </a:xfrm>
          <a:prstGeom prst="rect">
            <a:avLst/>
          </a:prstGeom>
        </p:spPr>
      </p:pic>
      <p:sp>
        <p:nvSpPr>
          <p:cNvPr id="9" name="Text 5"/>
          <p:cNvSpPr/>
          <p:nvPr/>
        </p:nvSpPr>
        <p:spPr>
          <a:xfrm>
            <a:off x="1299686" y="5161598"/>
            <a:ext cx="1919049" cy="388858"/>
          </a:xfrm>
          <a:prstGeom prst="rect">
            <a:avLst/>
          </a:prstGeom>
          <a:noFill/>
          <a:ln/>
        </p:spPr>
        <p:txBody>
          <a:bodyPr wrap="none" rtlCol="0" anchor="t"/>
          <a:lstStyle/>
          <a:p>
            <a:pPr algn="l" indent="0" marL="0">
              <a:lnSpc>
                <a:spcPts val="3062"/>
              </a:lnSpc>
              <a:buNone/>
            </a:pPr>
            <a:r>
              <a:rPr lang="en-US" sz="2187" b="1" spc="-35" kern="0" dirty="0">
                <a:solidFill>
                  <a:srgbClr val="272525"/>
                </a:solidFill>
                <a:latin typeface="Inter" pitchFamily="34" charset="0"/>
                <a:ea typeface="Inter" pitchFamily="34" charset="-122"/>
                <a:cs typeface="Inter" pitchFamily="34" charset="-120"/>
              </a:rPr>
              <a:t>by simran kaur</a:t>
            </a:r>
            <a:endParaRPr lang="en-US" sz="2187" dirty="0"/>
          </a:p>
        </p:txBody>
      </p:sp>
      <p:pic>
        <p:nvPicPr>
          <p:cNvPr id="10" name="Image 2" descr="preencoded.png">
            <a:hlinkClick r:id="rId4" tooltip=""/>
          </p:cNvPr>
          <p:cNvPicPr>
            <a:picLocks noChangeAspect="1"/>
          </p:cNvPicPr>
          <p:nvPr/>
        </p:nvPicPr>
        <p:blipFill>
          <a:blip r:embed="rId3"/>
          <a:stretch>
            <a:fillRect/>
          </a:stretch>
        </p:blipFill>
        <p:spPr>
          <a:xfrm>
            <a:off x="12242153" y="7589520"/>
            <a:ext cx="2296807" cy="54864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6F4F4"/>
          </a:solidFill>
          <a:ln/>
        </p:spPr>
      </p:sp>
      <p:sp>
        <p:nvSpPr>
          <p:cNvPr id="3" name="Shape 1"/>
          <p:cNvSpPr/>
          <p:nvPr/>
        </p:nvSpPr>
        <p:spPr>
          <a:xfrm>
            <a:off x="0" y="0"/>
            <a:ext cx="14630400" cy="8229600"/>
          </a:xfrm>
          <a:prstGeom prst="rect">
            <a:avLst/>
          </a:prstGeom>
          <a:solidFill>
            <a:srgbClr val="FFFFFF"/>
          </a:solidFill>
          <a:ln w="13811">
            <a:solidFill>
              <a:srgbClr val="E5E0DF"/>
            </a:solidFill>
            <a:prstDash val="solid"/>
          </a:ln>
        </p:spPr>
      </p:sp>
      <p:pic>
        <p:nvPicPr>
          <p:cNvPr id="4" name="Image 0" descr="preencoded.png">    </p:cNvPr>
          <p:cNvPicPr>
            <a:picLocks noChangeAspect="1"/>
          </p:cNvPicPr>
          <p:nvPr/>
        </p:nvPicPr>
        <p:blipFill>
          <a:blip r:embed="rId1"/>
          <a:stretch>
            <a:fillRect/>
          </a:stretch>
        </p:blipFill>
        <p:spPr>
          <a:xfrm>
            <a:off x="10972800" y="0"/>
            <a:ext cx="3657600" cy="8229600"/>
          </a:xfrm>
          <a:prstGeom prst="rect">
            <a:avLst/>
          </a:prstGeom>
        </p:spPr>
      </p:pic>
      <p:sp>
        <p:nvSpPr>
          <p:cNvPr id="5" name="Text 2"/>
          <p:cNvSpPr/>
          <p:nvPr/>
        </p:nvSpPr>
        <p:spPr>
          <a:xfrm>
            <a:off x="833199" y="750570"/>
            <a:ext cx="4443889" cy="694373"/>
          </a:xfrm>
          <a:prstGeom prst="rect">
            <a:avLst/>
          </a:prstGeom>
          <a:noFill/>
          <a:ln/>
        </p:spPr>
        <p:txBody>
          <a:bodyPr wrap="none" rtlCol="0" anchor="t"/>
          <a:lstStyle/>
          <a:p>
            <a:pPr indent="0" marL="0">
              <a:lnSpc>
                <a:spcPts val="5468"/>
              </a:lnSpc>
              <a:buNone/>
            </a:pPr>
            <a:r>
              <a:rPr lang="en-US" sz="4374" b="1" spc="-131" kern="0" dirty="0">
                <a:solidFill>
                  <a:srgbClr val="000000"/>
                </a:solidFill>
                <a:latin typeface="Inter" pitchFamily="34" charset="0"/>
                <a:ea typeface="Inter" pitchFamily="34" charset="-122"/>
                <a:cs typeface="Inter" pitchFamily="34" charset="-120"/>
              </a:rPr>
              <a:t>Introduction</a:t>
            </a:r>
            <a:endParaRPr lang="en-US" sz="4374" dirty="0"/>
          </a:p>
        </p:txBody>
      </p:sp>
      <p:sp>
        <p:nvSpPr>
          <p:cNvPr id="6" name="Shape 3"/>
          <p:cNvSpPr/>
          <p:nvPr/>
        </p:nvSpPr>
        <p:spPr>
          <a:xfrm>
            <a:off x="833199" y="1778198"/>
            <a:ext cx="9306401" cy="1752124"/>
          </a:xfrm>
          <a:prstGeom prst="roundRect">
            <a:avLst>
              <a:gd name="adj" fmla="val 5707"/>
            </a:avLst>
          </a:prstGeom>
          <a:solidFill>
            <a:srgbClr val="DADBF1"/>
          </a:solidFill>
          <a:ln w="13811">
            <a:solidFill>
              <a:srgbClr val="B5B7E3"/>
            </a:solidFill>
            <a:prstDash val="solid"/>
          </a:ln>
        </p:spPr>
      </p:sp>
      <p:sp>
        <p:nvSpPr>
          <p:cNvPr id="7" name="Text 4"/>
          <p:cNvSpPr/>
          <p:nvPr/>
        </p:nvSpPr>
        <p:spPr>
          <a:xfrm>
            <a:off x="1069181" y="2014180"/>
            <a:ext cx="2221944" cy="347186"/>
          </a:xfrm>
          <a:prstGeom prst="rect">
            <a:avLst/>
          </a:prstGeom>
          <a:noFill/>
          <a:ln/>
        </p:spPr>
        <p:txBody>
          <a:bodyPr wrap="none" rtlCol="0" anchor="t"/>
          <a:lstStyle/>
          <a:p>
            <a:pPr indent="0" marL="0">
              <a:lnSpc>
                <a:spcPts val="2734"/>
              </a:lnSpc>
              <a:buNone/>
            </a:pPr>
            <a:r>
              <a:rPr lang="en-US" sz="2187" b="1" spc="-66" kern="0" dirty="0">
                <a:solidFill>
                  <a:srgbClr val="272525"/>
                </a:solidFill>
                <a:latin typeface="Inter" pitchFamily="34" charset="0"/>
                <a:ea typeface="Inter" pitchFamily="34" charset="-122"/>
                <a:cs typeface="Inter" pitchFamily="34" charset="-120"/>
              </a:rPr>
              <a:t>Definition</a:t>
            </a:r>
            <a:endParaRPr lang="en-US" sz="2187" dirty="0"/>
          </a:p>
        </p:txBody>
      </p:sp>
      <p:sp>
        <p:nvSpPr>
          <p:cNvPr id="8" name="Text 5"/>
          <p:cNvSpPr/>
          <p:nvPr/>
        </p:nvSpPr>
        <p:spPr>
          <a:xfrm>
            <a:off x="1069181" y="2583537"/>
            <a:ext cx="8834438" cy="710803"/>
          </a:xfrm>
          <a:prstGeom prst="rect">
            <a:avLst/>
          </a:prstGeom>
          <a:noFill/>
          <a:ln/>
        </p:spPr>
        <p:txBody>
          <a:bodyPr wrap="square" rtlCol="0" anchor="t"/>
          <a:lstStyle/>
          <a:p>
            <a:pPr indent="0" marL="0">
              <a:lnSpc>
                <a:spcPts val="2799"/>
              </a:lnSpc>
              <a:buNone/>
            </a:pPr>
            <a:r>
              <a:rPr lang="en-US" sz="1750" spc="-35" kern="0" dirty="0">
                <a:solidFill>
                  <a:srgbClr val="272525"/>
                </a:solidFill>
                <a:latin typeface="Inter" pitchFamily="34" charset="0"/>
                <a:ea typeface="Inter" pitchFamily="34" charset="-122"/>
                <a:cs typeface="Inter" pitchFamily="34" charset="-120"/>
              </a:rPr>
              <a:t>Bacteriology is the scientific study of bacteria - single-celled microorganisms that are essential to life on Earth.</a:t>
            </a:r>
            <a:endParaRPr lang="en-US" sz="1750" dirty="0"/>
          </a:p>
        </p:txBody>
      </p:sp>
      <p:sp>
        <p:nvSpPr>
          <p:cNvPr id="9" name="Shape 6"/>
          <p:cNvSpPr/>
          <p:nvPr/>
        </p:nvSpPr>
        <p:spPr>
          <a:xfrm>
            <a:off x="833199" y="3752493"/>
            <a:ext cx="9306401" cy="1752124"/>
          </a:xfrm>
          <a:prstGeom prst="roundRect">
            <a:avLst>
              <a:gd name="adj" fmla="val 5707"/>
            </a:avLst>
          </a:prstGeom>
          <a:solidFill>
            <a:srgbClr val="DADBF1"/>
          </a:solidFill>
          <a:ln w="13811">
            <a:solidFill>
              <a:srgbClr val="B5B7E3"/>
            </a:solidFill>
            <a:prstDash val="solid"/>
          </a:ln>
        </p:spPr>
      </p:sp>
      <p:sp>
        <p:nvSpPr>
          <p:cNvPr id="10" name="Text 7"/>
          <p:cNvSpPr/>
          <p:nvPr/>
        </p:nvSpPr>
        <p:spPr>
          <a:xfrm>
            <a:off x="1069181" y="3988475"/>
            <a:ext cx="2221944" cy="347186"/>
          </a:xfrm>
          <a:prstGeom prst="rect">
            <a:avLst/>
          </a:prstGeom>
          <a:noFill/>
          <a:ln/>
        </p:spPr>
        <p:txBody>
          <a:bodyPr wrap="none" rtlCol="0" anchor="t"/>
          <a:lstStyle/>
          <a:p>
            <a:pPr indent="0" marL="0">
              <a:lnSpc>
                <a:spcPts val="2734"/>
              </a:lnSpc>
              <a:buNone/>
            </a:pPr>
            <a:r>
              <a:rPr lang="en-US" sz="2187" b="1" spc="-66" kern="0" dirty="0">
                <a:solidFill>
                  <a:srgbClr val="272525"/>
                </a:solidFill>
                <a:latin typeface="Inter" pitchFamily="34" charset="0"/>
                <a:ea typeface="Inter" pitchFamily="34" charset="-122"/>
                <a:cs typeface="Inter" pitchFamily="34" charset="-120"/>
              </a:rPr>
              <a:t>Importance</a:t>
            </a:r>
            <a:endParaRPr lang="en-US" sz="2187" dirty="0"/>
          </a:p>
        </p:txBody>
      </p:sp>
      <p:sp>
        <p:nvSpPr>
          <p:cNvPr id="11" name="Text 8"/>
          <p:cNvSpPr/>
          <p:nvPr/>
        </p:nvSpPr>
        <p:spPr>
          <a:xfrm>
            <a:off x="1069181" y="4557832"/>
            <a:ext cx="8834438" cy="710803"/>
          </a:xfrm>
          <a:prstGeom prst="rect">
            <a:avLst/>
          </a:prstGeom>
          <a:noFill/>
          <a:ln/>
        </p:spPr>
        <p:txBody>
          <a:bodyPr wrap="square" rtlCol="0" anchor="t"/>
          <a:lstStyle/>
          <a:p>
            <a:pPr indent="0" marL="0">
              <a:lnSpc>
                <a:spcPts val="2799"/>
              </a:lnSpc>
              <a:buNone/>
            </a:pPr>
            <a:r>
              <a:rPr lang="en-US" sz="1750" spc="-35" kern="0" dirty="0">
                <a:solidFill>
                  <a:srgbClr val="272525"/>
                </a:solidFill>
                <a:latin typeface="Inter" pitchFamily="34" charset="0"/>
                <a:ea typeface="Inter" pitchFamily="34" charset="-122"/>
                <a:cs typeface="Inter" pitchFamily="34" charset="-120"/>
              </a:rPr>
              <a:t>Studying bacteriology helps us understand the role of bacteria in the environment, in the human body, and in industry, leading to new applications and discoveries.</a:t>
            </a:r>
            <a:endParaRPr lang="en-US" sz="1750" dirty="0"/>
          </a:p>
        </p:txBody>
      </p:sp>
      <p:sp>
        <p:nvSpPr>
          <p:cNvPr id="12" name="Shape 9"/>
          <p:cNvSpPr/>
          <p:nvPr/>
        </p:nvSpPr>
        <p:spPr>
          <a:xfrm>
            <a:off x="833199" y="5726787"/>
            <a:ext cx="9306401" cy="1752124"/>
          </a:xfrm>
          <a:prstGeom prst="roundRect">
            <a:avLst>
              <a:gd name="adj" fmla="val 5707"/>
            </a:avLst>
          </a:prstGeom>
          <a:solidFill>
            <a:srgbClr val="DADBF1"/>
          </a:solidFill>
          <a:ln w="13811">
            <a:solidFill>
              <a:srgbClr val="B5B7E3"/>
            </a:solidFill>
            <a:prstDash val="solid"/>
          </a:ln>
        </p:spPr>
      </p:sp>
      <p:sp>
        <p:nvSpPr>
          <p:cNvPr id="13" name="Text 10"/>
          <p:cNvSpPr/>
          <p:nvPr/>
        </p:nvSpPr>
        <p:spPr>
          <a:xfrm>
            <a:off x="1069181" y="5962769"/>
            <a:ext cx="2221944" cy="347186"/>
          </a:xfrm>
          <a:prstGeom prst="rect">
            <a:avLst/>
          </a:prstGeom>
          <a:noFill/>
          <a:ln/>
        </p:spPr>
        <p:txBody>
          <a:bodyPr wrap="none" rtlCol="0" anchor="t"/>
          <a:lstStyle/>
          <a:p>
            <a:pPr indent="0" marL="0">
              <a:lnSpc>
                <a:spcPts val="2734"/>
              </a:lnSpc>
              <a:buNone/>
            </a:pPr>
            <a:r>
              <a:rPr lang="en-US" sz="2187" b="1" spc="-66" kern="0" dirty="0">
                <a:solidFill>
                  <a:srgbClr val="272525"/>
                </a:solidFill>
                <a:latin typeface="Inter" pitchFamily="34" charset="0"/>
                <a:ea typeface="Inter" pitchFamily="34" charset="-122"/>
                <a:cs typeface="Inter" pitchFamily="34" charset="-120"/>
              </a:rPr>
              <a:t>History</a:t>
            </a:r>
            <a:endParaRPr lang="en-US" sz="2187" dirty="0"/>
          </a:p>
        </p:txBody>
      </p:sp>
      <p:sp>
        <p:nvSpPr>
          <p:cNvPr id="14" name="Text 11"/>
          <p:cNvSpPr/>
          <p:nvPr/>
        </p:nvSpPr>
        <p:spPr>
          <a:xfrm>
            <a:off x="1069181" y="6532126"/>
            <a:ext cx="8834438" cy="710803"/>
          </a:xfrm>
          <a:prstGeom prst="rect">
            <a:avLst/>
          </a:prstGeom>
          <a:noFill/>
          <a:ln/>
        </p:spPr>
        <p:txBody>
          <a:bodyPr wrap="square" rtlCol="0" anchor="t"/>
          <a:lstStyle/>
          <a:p>
            <a:pPr indent="0" marL="0">
              <a:lnSpc>
                <a:spcPts val="2799"/>
              </a:lnSpc>
              <a:buNone/>
            </a:pPr>
            <a:r>
              <a:rPr lang="en-US" sz="1750" spc="-35" kern="0" dirty="0">
                <a:solidFill>
                  <a:srgbClr val="272525"/>
                </a:solidFill>
                <a:latin typeface="Inter" pitchFamily="34" charset="0"/>
                <a:ea typeface="Inter" pitchFamily="34" charset="-122"/>
                <a:cs typeface="Inter" pitchFamily="34" charset="-120"/>
              </a:rPr>
              <a:t>Ever since the discovery of bacteria by Antonie van Leeuwenhoek in 1676, scientists have been uncovering new information about these complex and fascinating organisms.</a:t>
            </a:r>
            <a:endParaRPr lang="en-US" sz="1750" dirty="0"/>
          </a:p>
        </p:txBody>
      </p:sp>
      <p:pic>
        <p:nvPicPr>
          <p:cNvPr id="15" name="Image 1" descr="preencoded.png">
            <a:hlinkClick r:id="rId3" tooltip=""/>
          </p:cNvPr>
          <p:cNvPicPr>
            <a:picLocks noChangeAspect="1"/>
          </p:cNvPicPr>
          <p:nvPr/>
        </p:nvPicPr>
        <p:blipFill>
          <a:blip r:embed="rId2"/>
          <a:stretch>
            <a:fillRect/>
          </a:stretch>
        </p:blipFill>
        <p:spPr>
          <a:xfrm>
            <a:off x="12242153" y="7589520"/>
            <a:ext cx="2296807" cy="54864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6F4F4"/>
          </a:solidFill>
          <a:ln/>
        </p:spPr>
      </p:sp>
      <p:sp>
        <p:nvSpPr>
          <p:cNvPr id="3" name="Shape 1"/>
          <p:cNvSpPr/>
          <p:nvPr/>
        </p:nvSpPr>
        <p:spPr>
          <a:xfrm>
            <a:off x="0" y="0"/>
            <a:ext cx="14630400" cy="9482852"/>
          </a:xfrm>
          <a:prstGeom prst="rect">
            <a:avLst/>
          </a:prstGeom>
          <a:solidFill>
            <a:srgbClr val="FFFFFF"/>
          </a:solidFill>
          <a:ln w="9644">
            <a:solidFill>
              <a:srgbClr val="E5E0DF"/>
            </a:solidFill>
            <a:prstDash val="solid"/>
          </a:ln>
        </p:spPr>
      </p:sp>
      <p:sp>
        <p:nvSpPr>
          <p:cNvPr id="4" name="Text 2"/>
          <p:cNvSpPr/>
          <p:nvPr/>
        </p:nvSpPr>
        <p:spPr>
          <a:xfrm>
            <a:off x="3621167" y="427673"/>
            <a:ext cx="5346263" cy="486013"/>
          </a:xfrm>
          <a:prstGeom prst="rect">
            <a:avLst/>
          </a:prstGeom>
          <a:noFill/>
          <a:ln/>
        </p:spPr>
        <p:txBody>
          <a:bodyPr wrap="none" rtlCol="0" anchor="t"/>
          <a:lstStyle/>
          <a:p>
            <a:pPr indent="0" marL="0">
              <a:lnSpc>
                <a:spcPts val="3827"/>
              </a:lnSpc>
              <a:buNone/>
            </a:pPr>
            <a:r>
              <a:rPr lang="en-US" sz="3062" b="1" spc="-92" kern="0" dirty="0">
                <a:solidFill>
                  <a:srgbClr val="000000"/>
                </a:solidFill>
                <a:latin typeface="Inter" pitchFamily="34" charset="0"/>
                <a:ea typeface="Inter" pitchFamily="34" charset="-122"/>
                <a:cs typeface="Inter" pitchFamily="34" charset="-120"/>
              </a:rPr>
              <a:t>Structure and Characteristics</a:t>
            </a:r>
            <a:endParaRPr lang="en-US" sz="3062" dirty="0"/>
          </a:p>
        </p:txBody>
      </p:sp>
      <p:pic>
        <p:nvPicPr>
          <p:cNvPr id="5" name="Image 0" descr="preencoded.png">    </p:cNvPr>
          <p:cNvPicPr>
            <a:picLocks noChangeAspect="1"/>
          </p:cNvPicPr>
          <p:nvPr/>
        </p:nvPicPr>
        <p:blipFill>
          <a:blip r:embed="rId1"/>
          <a:stretch>
            <a:fillRect/>
          </a:stretch>
        </p:blipFill>
        <p:spPr>
          <a:xfrm>
            <a:off x="3621167" y="1224677"/>
            <a:ext cx="3577352" cy="2210872"/>
          </a:xfrm>
          <a:prstGeom prst="rect">
            <a:avLst/>
          </a:prstGeom>
        </p:spPr>
      </p:pic>
      <p:sp>
        <p:nvSpPr>
          <p:cNvPr id="6" name="Text 3"/>
          <p:cNvSpPr/>
          <p:nvPr/>
        </p:nvSpPr>
        <p:spPr>
          <a:xfrm>
            <a:off x="3621167" y="3629858"/>
            <a:ext cx="1555313" cy="243007"/>
          </a:xfrm>
          <a:prstGeom prst="rect">
            <a:avLst/>
          </a:prstGeom>
          <a:noFill/>
          <a:ln/>
        </p:spPr>
        <p:txBody>
          <a:bodyPr wrap="none" rtlCol="0" anchor="t"/>
          <a:lstStyle/>
          <a:p>
            <a:pPr algn="l" indent="0" marL="0">
              <a:lnSpc>
                <a:spcPts val="1914"/>
              </a:lnSpc>
              <a:buNone/>
            </a:pPr>
            <a:r>
              <a:rPr lang="en-US" sz="1531" b="1" spc="-46" kern="0" dirty="0">
                <a:solidFill>
                  <a:srgbClr val="000000"/>
                </a:solidFill>
                <a:latin typeface="Inter" pitchFamily="34" charset="0"/>
                <a:ea typeface="Inter" pitchFamily="34" charset="-122"/>
                <a:cs typeface="Inter" pitchFamily="34" charset="-120"/>
              </a:rPr>
              <a:t>Basic structure</a:t>
            </a:r>
            <a:endParaRPr lang="en-US" sz="1531" dirty="0"/>
          </a:p>
        </p:txBody>
      </p:sp>
      <p:sp>
        <p:nvSpPr>
          <p:cNvPr id="7" name="Text 4"/>
          <p:cNvSpPr/>
          <p:nvPr/>
        </p:nvSpPr>
        <p:spPr>
          <a:xfrm>
            <a:off x="3621167" y="4028361"/>
            <a:ext cx="3577352" cy="746165"/>
          </a:xfrm>
          <a:prstGeom prst="rect">
            <a:avLst/>
          </a:prstGeom>
          <a:noFill/>
          <a:ln/>
        </p:spPr>
        <p:txBody>
          <a:bodyPr wrap="square" rtlCol="0" anchor="t"/>
          <a:lstStyle/>
          <a:p>
            <a:pPr algn="l" indent="0" marL="0">
              <a:lnSpc>
                <a:spcPts val="1960"/>
              </a:lnSpc>
              <a:buNone/>
            </a:pPr>
            <a:r>
              <a:rPr lang="en-US" sz="1225" spc="-24" kern="0" dirty="0">
                <a:solidFill>
                  <a:srgbClr val="272525"/>
                </a:solidFill>
                <a:latin typeface="Inter" pitchFamily="34" charset="0"/>
                <a:ea typeface="Inter" pitchFamily="34" charset="-122"/>
                <a:cs typeface="Inter" pitchFamily="34" charset="-120"/>
              </a:rPr>
              <a:t>Bacteria have a simple, yet powerful structure that allows them to survive in a variety of conditions and adapt to almost any environment.</a:t>
            </a:r>
            <a:endParaRPr lang="en-US" sz="1225" dirty="0"/>
          </a:p>
        </p:txBody>
      </p:sp>
      <p:pic>
        <p:nvPicPr>
          <p:cNvPr id="8" name="Image 1" descr="preencoded.png">    </p:cNvPr>
          <p:cNvPicPr>
            <a:picLocks noChangeAspect="1"/>
          </p:cNvPicPr>
          <p:nvPr/>
        </p:nvPicPr>
        <p:blipFill>
          <a:blip r:embed="rId2"/>
          <a:stretch>
            <a:fillRect/>
          </a:stretch>
        </p:blipFill>
        <p:spPr>
          <a:xfrm>
            <a:off x="7431762" y="1224677"/>
            <a:ext cx="3577471" cy="2210991"/>
          </a:xfrm>
          <a:prstGeom prst="rect">
            <a:avLst/>
          </a:prstGeom>
        </p:spPr>
      </p:pic>
      <p:sp>
        <p:nvSpPr>
          <p:cNvPr id="9" name="Text 5"/>
          <p:cNvSpPr/>
          <p:nvPr/>
        </p:nvSpPr>
        <p:spPr>
          <a:xfrm>
            <a:off x="7431762" y="3629978"/>
            <a:ext cx="1555313" cy="243007"/>
          </a:xfrm>
          <a:prstGeom prst="rect">
            <a:avLst/>
          </a:prstGeom>
          <a:noFill/>
          <a:ln/>
        </p:spPr>
        <p:txBody>
          <a:bodyPr wrap="none" rtlCol="0" anchor="t"/>
          <a:lstStyle/>
          <a:p>
            <a:pPr algn="l" indent="0" marL="0">
              <a:lnSpc>
                <a:spcPts val="1914"/>
              </a:lnSpc>
              <a:buNone/>
            </a:pPr>
            <a:r>
              <a:rPr lang="en-US" sz="1531" b="1" spc="-46" kern="0" dirty="0">
                <a:solidFill>
                  <a:srgbClr val="000000"/>
                </a:solidFill>
                <a:latin typeface="Inter" pitchFamily="34" charset="0"/>
                <a:ea typeface="Inter" pitchFamily="34" charset="-122"/>
                <a:cs typeface="Inter" pitchFamily="34" charset="-120"/>
              </a:rPr>
              <a:t>Classification</a:t>
            </a:r>
            <a:endParaRPr lang="en-US" sz="1531" dirty="0"/>
          </a:p>
        </p:txBody>
      </p:sp>
      <p:sp>
        <p:nvSpPr>
          <p:cNvPr id="10" name="Text 6"/>
          <p:cNvSpPr/>
          <p:nvPr/>
        </p:nvSpPr>
        <p:spPr>
          <a:xfrm>
            <a:off x="7431762" y="4028480"/>
            <a:ext cx="3577471" cy="1243608"/>
          </a:xfrm>
          <a:prstGeom prst="rect">
            <a:avLst/>
          </a:prstGeom>
          <a:noFill/>
          <a:ln/>
        </p:spPr>
        <p:txBody>
          <a:bodyPr wrap="square" rtlCol="0" anchor="t"/>
          <a:lstStyle/>
          <a:p>
            <a:pPr algn="l" indent="0" marL="0">
              <a:lnSpc>
                <a:spcPts val="1960"/>
              </a:lnSpc>
              <a:buNone/>
            </a:pPr>
            <a:r>
              <a:rPr lang="en-US" sz="1225" spc="-24" kern="0" dirty="0">
                <a:solidFill>
                  <a:srgbClr val="272525"/>
                </a:solidFill>
                <a:latin typeface="Inter" pitchFamily="34" charset="0"/>
                <a:ea typeface="Inter" pitchFamily="34" charset="-122"/>
                <a:cs typeface="Inter" pitchFamily="34" charset="-120"/>
              </a:rPr>
              <a:t>Bacteria can be classified into different groups based on their shape, arrangement, staining behavior, and other characteristics. This helps us understand their different properties and behaviors.</a:t>
            </a:r>
            <a:endParaRPr lang="en-US" sz="1225" dirty="0"/>
          </a:p>
        </p:txBody>
      </p:sp>
      <p:pic>
        <p:nvPicPr>
          <p:cNvPr id="11" name="Image 2" descr="preencoded.png">    </p:cNvPr>
          <p:cNvPicPr>
            <a:picLocks noChangeAspect="1"/>
          </p:cNvPicPr>
          <p:nvPr/>
        </p:nvPicPr>
        <p:blipFill>
          <a:blip r:embed="rId3"/>
          <a:stretch>
            <a:fillRect/>
          </a:stretch>
        </p:blipFill>
        <p:spPr>
          <a:xfrm>
            <a:off x="3621167" y="5505331"/>
            <a:ext cx="3577352" cy="2210872"/>
          </a:xfrm>
          <a:prstGeom prst="rect">
            <a:avLst/>
          </a:prstGeom>
        </p:spPr>
      </p:pic>
      <p:sp>
        <p:nvSpPr>
          <p:cNvPr id="12" name="Text 7"/>
          <p:cNvSpPr/>
          <p:nvPr/>
        </p:nvSpPr>
        <p:spPr>
          <a:xfrm>
            <a:off x="3621167" y="7910513"/>
            <a:ext cx="1555313" cy="243007"/>
          </a:xfrm>
          <a:prstGeom prst="rect">
            <a:avLst/>
          </a:prstGeom>
          <a:noFill/>
          <a:ln/>
        </p:spPr>
        <p:txBody>
          <a:bodyPr wrap="none" rtlCol="0" anchor="t"/>
          <a:lstStyle/>
          <a:p>
            <a:pPr algn="l" indent="0" marL="0">
              <a:lnSpc>
                <a:spcPts val="1914"/>
              </a:lnSpc>
              <a:buNone/>
            </a:pPr>
            <a:r>
              <a:rPr lang="en-US" sz="1531" b="1" spc="-46" kern="0" dirty="0">
                <a:solidFill>
                  <a:srgbClr val="000000"/>
                </a:solidFill>
                <a:latin typeface="Inter" pitchFamily="34" charset="0"/>
                <a:ea typeface="Inter" pitchFamily="34" charset="-122"/>
                <a:cs typeface="Inter" pitchFamily="34" charset="-120"/>
              </a:rPr>
              <a:t>Reproduction</a:t>
            </a:r>
            <a:endParaRPr lang="en-US" sz="1531" dirty="0"/>
          </a:p>
        </p:txBody>
      </p:sp>
      <p:sp>
        <p:nvSpPr>
          <p:cNvPr id="13" name="Text 8"/>
          <p:cNvSpPr/>
          <p:nvPr/>
        </p:nvSpPr>
        <p:spPr>
          <a:xfrm>
            <a:off x="3621167" y="8309015"/>
            <a:ext cx="3577352" cy="746165"/>
          </a:xfrm>
          <a:prstGeom prst="rect">
            <a:avLst/>
          </a:prstGeom>
          <a:noFill/>
          <a:ln/>
        </p:spPr>
        <p:txBody>
          <a:bodyPr wrap="square" rtlCol="0" anchor="t"/>
          <a:lstStyle/>
          <a:p>
            <a:pPr algn="l" indent="0" marL="0">
              <a:lnSpc>
                <a:spcPts val="1960"/>
              </a:lnSpc>
              <a:buNone/>
            </a:pPr>
            <a:r>
              <a:rPr lang="en-US" sz="1225" spc="-24" kern="0" dirty="0">
                <a:solidFill>
                  <a:srgbClr val="272525"/>
                </a:solidFill>
                <a:latin typeface="Inter" pitchFamily="34" charset="0"/>
                <a:ea typeface="Inter" pitchFamily="34" charset="-122"/>
                <a:cs typeface="Inter" pitchFamily="34" charset="-120"/>
              </a:rPr>
              <a:t>Bacteria reproduce quickly and efficiently through a variety of methods, including binary fission and conjugation.</a:t>
            </a:r>
            <a:endParaRPr lang="en-US" sz="1225" dirty="0"/>
          </a:p>
        </p:txBody>
      </p:sp>
      <p:pic>
        <p:nvPicPr>
          <p:cNvPr id="14" name="Image 3" descr="preencoded.png">
            <a:hlinkClick r:id="rId5" tooltip=""/>
          </p:cNvPr>
          <p:cNvPicPr>
            <a:picLocks noChangeAspect="1"/>
          </p:cNvPicPr>
          <p:nvPr/>
        </p:nvPicPr>
        <p:blipFill>
          <a:blip r:embed="rId4"/>
          <a:stretch>
            <a:fillRect/>
          </a:stretch>
        </p:blipFill>
        <p:spPr>
          <a:xfrm>
            <a:off x="12242153" y="7589520"/>
            <a:ext cx="2296807" cy="54864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6F4F4"/>
          </a:solidFill>
          <a:ln/>
        </p:spPr>
      </p:sp>
      <p:sp>
        <p:nvSpPr>
          <p:cNvPr id="3" name="Shape 1"/>
          <p:cNvSpPr/>
          <p:nvPr/>
        </p:nvSpPr>
        <p:spPr>
          <a:xfrm>
            <a:off x="0" y="0"/>
            <a:ext cx="14630400" cy="8229600"/>
          </a:xfrm>
          <a:prstGeom prst="rect">
            <a:avLst/>
          </a:prstGeom>
          <a:solidFill>
            <a:srgbClr val="FFFFFF"/>
          </a:solidFill>
          <a:ln w="13216">
            <a:solidFill>
              <a:srgbClr val="E5E0DF"/>
            </a:solidFill>
            <a:prstDash val="solid"/>
          </a:ln>
        </p:spPr>
      </p:sp>
      <p:pic>
        <p:nvPicPr>
          <p:cNvPr id="4" name="Image 0" descr="preencoded.png">    </p:cNvPr>
          <p:cNvPicPr>
            <a:picLocks noChangeAspect="1"/>
          </p:cNvPicPr>
          <p:nvPr/>
        </p:nvPicPr>
        <p:blipFill>
          <a:blip r:embed="rId1"/>
          <a:stretch>
            <a:fillRect/>
          </a:stretch>
        </p:blipFill>
        <p:spPr>
          <a:xfrm>
            <a:off x="10972800" y="0"/>
            <a:ext cx="3657600" cy="8229600"/>
          </a:xfrm>
          <a:prstGeom prst="rect">
            <a:avLst/>
          </a:prstGeom>
        </p:spPr>
      </p:pic>
      <p:sp>
        <p:nvSpPr>
          <p:cNvPr id="5" name="Text 2"/>
          <p:cNvSpPr/>
          <p:nvPr/>
        </p:nvSpPr>
        <p:spPr>
          <a:xfrm>
            <a:off x="794266" y="583525"/>
            <a:ext cx="4236006" cy="661749"/>
          </a:xfrm>
          <a:prstGeom prst="rect">
            <a:avLst/>
          </a:prstGeom>
          <a:noFill/>
          <a:ln/>
        </p:spPr>
        <p:txBody>
          <a:bodyPr wrap="none" rtlCol="0" anchor="t"/>
          <a:lstStyle/>
          <a:p>
            <a:pPr indent="0" marL="0">
              <a:lnSpc>
                <a:spcPts val="5212"/>
              </a:lnSpc>
              <a:buNone/>
            </a:pPr>
            <a:r>
              <a:rPr lang="en-US" sz="4169" b="1" spc="-125" kern="0" dirty="0">
                <a:solidFill>
                  <a:srgbClr val="000000"/>
                </a:solidFill>
                <a:latin typeface="Inter" pitchFamily="34" charset="0"/>
                <a:ea typeface="Inter" pitchFamily="34" charset="-122"/>
                <a:cs typeface="Inter" pitchFamily="34" charset="-120"/>
              </a:rPr>
              <a:t>Bacterial Growth</a:t>
            </a:r>
            <a:endParaRPr lang="en-US" sz="4169" dirty="0"/>
          </a:p>
        </p:txBody>
      </p:sp>
      <p:sp>
        <p:nvSpPr>
          <p:cNvPr id="6" name="Shape 3"/>
          <p:cNvSpPr/>
          <p:nvPr/>
        </p:nvSpPr>
        <p:spPr>
          <a:xfrm>
            <a:off x="1090851" y="1562933"/>
            <a:ext cx="42267" cy="6083022"/>
          </a:xfrm>
          <a:prstGeom prst="rect">
            <a:avLst/>
          </a:prstGeom>
          <a:solidFill>
            <a:srgbClr val="B5B7E3"/>
          </a:solidFill>
          <a:ln/>
        </p:spPr>
      </p:sp>
      <p:sp>
        <p:nvSpPr>
          <p:cNvPr id="7" name="Shape 4"/>
          <p:cNvSpPr/>
          <p:nvPr/>
        </p:nvSpPr>
        <p:spPr>
          <a:xfrm>
            <a:off x="1350169" y="1945422"/>
            <a:ext cx="741283" cy="42267"/>
          </a:xfrm>
          <a:prstGeom prst="rect">
            <a:avLst/>
          </a:prstGeom>
          <a:solidFill>
            <a:srgbClr val="B5B7E3"/>
          </a:solidFill>
          <a:ln/>
        </p:spPr>
      </p:sp>
      <p:sp>
        <p:nvSpPr>
          <p:cNvPr id="8" name="Shape 5"/>
          <p:cNvSpPr/>
          <p:nvPr/>
        </p:nvSpPr>
        <p:spPr>
          <a:xfrm>
            <a:off x="873681" y="1728430"/>
            <a:ext cx="476488" cy="476488"/>
          </a:xfrm>
          <a:prstGeom prst="roundRect">
            <a:avLst>
              <a:gd name="adj" fmla="val 20003"/>
            </a:avLst>
          </a:prstGeom>
          <a:solidFill>
            <a:srgbClr val="DADBF1"/>
          </a:solidFill>
          <a:ln w="13216">
            <a:solidFill>
              <a:srgbClr val="B5B7E3"/>
            </a:solidFill>
            <a:prstDash val="solid"/>
          </a:ln>
        </p:spPr>
      </p:sp>
      <p:sp>
        <p:nvSpPr>
          <p:cNvPr id="9" name="Text 6"/>
          <p:cNvSpPr/>
          <p:nvPr/>
        </p:nvSpPr>
        <p:spPr>
          <a:xfrm>
            <a:off x="1037749" y="1768078"/>
            <a:ext cx="148233" cy="397073"/>
          </a:xfrm>
          <a:prstGeom prst="rect">
            <a:avLst/>
          </a:prstGeom>
          <a:noFill/>
          <a:ln/>
        </p:spPr>
        <p:txBody>
          <a:bodyPr wrap="none" rtlCol="0" anchor="t"/>
          <a:lstStyle/>
          <a:p>
            <a:pPr algn="ctr" indent="0" marL="0">
              <a:lnSpc>
                <a:spcPts val="3127"/>
              </a:lnSpc>
              <a:buNone/>
            </a:pPr>
            <a:r>
              <a:rPr lang="en-US" sz="2502" b="1" spc="-33" kern="0" dirty="0">
                <a:solidFill>
                  <a:srgbClr val="272525"/>
                </a:solidFill>
                <a:latin typeface="Inter" pitchFamily="34" charset="0"/>
                <a:ea typeface="Inter" pitchFamily="34" charset="-122"/>
                <a:cs typeface="Inter" pitchFamily="34" charset="-120"/>
              </a:rPr>
              <a:t>1</a:t>
            </a:r>
            <a:endParaRPr lang="en-US" sz="2502" dirty="0"/>
          </a:p>
        </p:txBody>
      </p:sp>
      <p:sp>
        <p:nvSpPr>
          <p:cNvPr id="10" name="Text 7"/>
          <p:cNvSpPr/>
          <p:nvPr/>
        </p:nvSpPr>
        <p:spPr>
          <a:xfrm>
            <a:off x="2276832" y="1774627"/>
            <a:ext cx="2242423" cy="330994"/>
          </a:xfrm>
          <a:prstGeom prst="rect">
            <a:avLst/>
          </a:prstGeom>
          <a:noFill/>
          <a:ln/>
        </p:spPr>
        <p:txBody>
          <a:bodyPr wrap="none" rtlCol="0" anchor="t"/>
          <a:lstStyle/>
          <a:p>
            <a:pPr algn="l" indent="0" marL="0">
              <a:lnSpc>
                <a:spcPts val="2606"/>
              </a:lnSpc>
              <a:buNone/>
            </a:pPr>
            <a:r>
              <a:rPr lang="en-US" sz="2085" b="1" spc="-63" kern="0" dirty="0">
                <a:solidFill>
                  <a:srgbClr val="272525"/>
                </a:solidFill>
                <a:latin typeface="Inter" pitchFamily="34" charset="0"/>
                <a:ea typeface="Inter" pitchFamily="34" charset="-122"/>
                <a:cs typeface="Inter" pitchFamily="34" charset="-120"/>
              </a:rPr>
              <a:t>Process of Growth</a:t>
            </a:r>
            <a:endParaRPr lang="en-US" sz="2085" dirty="0"/>
          </a:p>
        </p:txBody>
      </p:sp>
      <p:sp>
        <p:nvSpPr>
          <p:cNvPr id="11" name="Text 8"/>
          <p:cNvSpPr/>
          <p:nvPr/>
        </p:nvSpPr>
        <p:spPr>
          <a:xfrm>
            <a:off x="2276832" y="2317313"/>
            <a:ext cx="7901702" cy="1016556"/>
          </a:xfrm>
          <a:prstGeom prst="rect">
            <a:avLst/>
          </a:prstGeom>
          <a:noFill/>
          <a:ln/>
        </p:spPr>
        <p:txBody>
          <a:bodyPr wrap="square" rtlCol="0" anchor="t"/>
          <a:lstStyle/>
          <a:p>
            <a:pPr algn="l" indent="0" marL="0">
              <a:lnSpc>
                <a:spcPts val="2668"/>
              </a:lnSpc>
              <a:buNone/>
            </a:pPr>
            <a:r>
              <a:rPr lang="en-US" sz="1668" spc="-33" kern="0" dirty="0">
                <a:solidFill>
                  <a:srgbClr val="272525"/>
                </a:solidFill>
                <a:latin typeface="Inter" pitchFamily="34" charset="0"/>
                <a:ea typeface="Inter" pitchFamily="34" charset="-122"/>
                <a:cs typeface="Inter" pitchFamily="34" charset="-120"/>
              </a:rPr>
              <a:t>Bacteria require all the basic components of life to grow, including nutrients, energy, and a suitable environment. They undergo a four-stage process of growth: lag, log, stationary, and death.</a:t>
            </a:r>
            <a:endParaRPr lang="en-US" sz="1668" dirty="0"/>
          </a:p>
        </p:txBody>
      </p:sp>
      <p:sp>
        <p:nvSpPr>
          <p:cNvPr id="12" name="Shape 9"/>
          <p:cNvSpPr/>
          <p:nvPr/>
        </p:nvSpPr>
        <p:spPr>
          <a:xfrm>
            <a:off x="1350169" y="4139744"/>
            <a:ext cx="741283" cy="42267"/>
          </a:xfrm>
          <a:prstGeom prst="rect">
            <a:avLst/>
          </a:prstGeom>
          <a:solidFill>
            <a:srgbClr val="B5B7E3"/>
          </a:solidFill>
          <a:ln/>
        </p:spPr>
      </p:sp>
      <p:sp>
        <p:nvSpPr>
          <p:cNvPr id="13" name="Shape 10"/>
          <p:cNvSpPr/>
          <p:nvPr/>
        </p:nvSpPr>
        <p:spPr>
          <a:xfrm>
            <a:off x="873681" y="3922752"/>
            <a:ext cx="476488" cy="476488"/>
          </a:xfrm>
          <a:prstGeom prst="roundRect">
            <a:avLst>
              <a:gd name="adj" fmla="val 20003"/>
            </a:avLst>
          </a:prstGeom>
          <a:solidFill>
            <a:srgbClr val="DADBF1"/>
          </a:solidFill>
          <a:ln w="13216">
            <a:solidFill>
              <a:srgbClr val="B5B7E3"/>
            </a:solidFill>
            <a:prstDash val="solid"/>
          </a:ln>
        </p:spPr>
      </p:sp>
      <p:sp>
        <p:nvSpPr>
          <p:cNvPr id="14" name="Text 11"/>
          <p:cNvSpPr/>
          <p:nvPr/>
        </p:nvSpPr>
        <p:spPr>
          <a:xfrm>
            <a:off x="1014889" y="3962400"/>
            <a:ext cx="193953" cy="397073"/>
          </a:xfrm>
          <a:prstGeom prst="rect">
            <a:avLst/>
          </a:prstGeom>
          <a:noFill/>
          <a:ln/>
        </p:spPr>
        <p:txBody>
          <a:bodyPr wrap="none" rtlCol="0" anchor="t"/>
          <a:lstStyle/>
          <a:p>
            <a:pPr algn="ctr" indent="0" marL="0">
              <a:lnSpc>
                <a:spcPts val="3127"/>
              </a:lnSpc>
              <a:buNone/>
            </a:pPr>
            <a:r>
              <a:rPr lang="en-US" sz="2502" b="1" spc="-33" kern="0" dirty="0">
                <a:solidFill>
                  <a:srgbClr val="272525"/>
                </a:solidFill>
                <a:latin typeface="Inter" pitchFamily="34" charset="0"/>
                <a:ea typeface="Inter" pitchFamily="34" charset="-122"/>
                <a:cs typeface="Inter" pitchFamily="34" charset="-120"/>
              </a:rPr>
              <a:t>2</a:t>
            </a:r>
            <a:endParaRPr lang="en-US" sz="2502" dirty="0"/>
          </a:p>
        </p:txBody>
      </p:sp>
      <p:sp>
        <p:nvSpPr>
          <p:cNvPr id="15" name="Text 12"/>
          <p:cNvSpPr/>
          <p:nvPr/>
        </p:nvSpPr>
        <p:spPr>
          <a:xfrm>
            <a:off x="2276832" y="3968948"/>
            <a:ext cx="2118003" cy="330994"/>
          </a:xfrm>
          <a:prstGeom prst="rect">
            <a:avLst/>
          </a:prstGeom>
          <a:noFill/>
          <a:ln/>
        </p:spPr>
        <p:txBody>
          <a:bodyPr wrap="none" rtlCol="0" anchor="t"/>
          <a:lstStyle/>
          <a:p>
            <a:pPr algn="l" indent="0" marL="0">
              <a:lnSpc>
                <a:spcPts val="2606"/>
              </a:lnSpc>
              <a:buNone/>
            </a:pPr>
            <a:r>
              <a:rPr lang="en-US" sz="2085" b="1" spc="-63" kern="0" dirty="0">
                <a:solidFill>
                  <a:srgbClr val="272525"/>
                </a:solidFill>
                <a:latin typeface="Inter" pitchFamily="34" charset="0"/>
                <a:ea typeface="Inter" pitchFamily="34" charset="-122"/>
                <a:cs typeface="Inter" pitchFamily="34" charset="-120"/>
              </a:rPr>
              <a:t>Reproduction</a:t>
            </a:r>
            <a:endParaRPr lang="en-US" sz="2085" dirty="0"/>
          </a:p>
        </p:txBody>
      </p:sp>
      <p:sp>
        <p:nvSpPr>
          <p:cNvPr id="16" name="Text 13"/>
          <p:cNvSpPr/>
          <p:nvPr/>
        </p:nvSpPr>
        <p:spPr>
          <a:xfrm>
            <a:off x="2276832" y="4511635"/>
            <a:ext cx="7901702" cy="1016556"/>
          </a:xfrm>
          <a:prstGeom prst="rect">
            <a:avLst/>
          </a:prstGeom>
          <a:noFill/>
          <a:ln/>
        </p:spPr>
        <p:txBody>
          <a:bodyPr wrap="square" rtlCol="0" anchor="t"/>
          <a:lstStyle/>
          <a:p>
            <a:pPr algn="l" indent="0" marL="0">
              <a:lnSpc>
                <a:spcPts val="2668"/>
              </a:lnSpc>
              <a:buNone/>
            </a:pPr>
            <a:r>
              <a:rPr lang="en-US" sz="1668" spc="-33" kern="0" dirty="0">
                <a:solidFill>
                  <a:srgbClr val="272525"/>
                </a:solidFill>
                <a:latin typeface="Inter" pitchFamily="34" charset="0"/>
                <a:ea typeface="Inter" pitchFamily="34" charset="-122"/>
                <a:cs typeface="Inter" pitchFamily="34" charset="-120"/>
              </a:rPr>
              <a:t>Bacteria can reproduce sexually and asexually, depending on their environmental conditions. Binary fission is the most common method of asexual reproduction, where one cell splits into two identical daughter cells.</a:t>
            </a:r>
            <a:endParaRPr lang="en-US" sz="1668" dirty="0"/>
          </a:p>
        </p:txBody>
      </p:sp>
      <p:sp>
        <p:nvSpPr>
          <p:cNvPr id="17" name="Shape 14"/>
          <p:cNvSpPr/>
          <p:nvPr/>
        </p:nvSpPr>
        <p:spPr>
          <a:xfrm>
            <a:off x="1350169" y="6334065"/>
            <a:ext cx="741283" cy="42267"/>
          </a:xfrm>
          <a:prstGeom prst="rect">
            <a:avLst/>
          </a:prstGeom>
          <a:solidFill>
            <a:srgbClr val="B5B7E3"/>
          </a:solidFill>
          <a:ln/>
        </p:spPr>
      </p:sp>
      <p:sp>
        <p:nvSpPr>
          <p:cNvPr id="18" name="Shape 15"/>
          <p:cNvSpPr/>
          <p:nvPr/>
        </p:nvSpPr>
        <p:spPr>
          <a:xfrm>
            <a:off x="873681" y="6117074"/>
            <a:ext cx="476488" cy="476488"/>
          </a:xfrm>
          <a:prstGeom prst="roundRect">
            <a:avLst>
              <a:gd name="adj" fmla="val 20003"/>
            </a:avLst>
          </a:prstGeom>
          <a:solidFill>
            <a:srgbClr val="DADBF1"/>
          </a:solidFill>
          <a:ln w="13216">
            <a:solidFill>
              <a:srgbClr val="B5B7E3"/>
            </a:solidFill>
            <a:prstDash val="solid"/>
          </a:ln>
        </p:spPr>
      </p:sp>
      <p:sp>
        <p:nvSpPr>
          <p:cNvPr id="19" name="Text 16"/>
          <p:cNvSpPr/>
          <p:nvPr/>
        </p:nvSpPr>
        <p:spPr>
          <a:xfrm>
            <a:off x="1011079" y="6156722"/>
            <a:ext cx="201573" cy="397073"/>
          </a:xfrm>
          <a:prstGeom prst="rect">
            <a:avLst/>
          </a:prstGeom>
          <a:noFill/>
          <a:ln/>
        </p:spPr>
        <p:txBody>
          <a:bodyPr wrap="none" rtlCol="0" anchor="t"/>
          <a:lstStyle/>
          <a:p>
            <a:pPr algn="ctr" indent="0" marL="0">
              <a:lnSpc>
                <a:spcPts val="3127"/>
              </a:lnSpc>
              <a:buNone/>
            </a:pPr>
            <a:r>
              <a:rPr lang="en-US" sz="2502" b="1" spc="-33" kern="0" dirty="0">
                <a:solidFill>
                  <a:srgbClr val="272525"/>
                </a:solidFill>
                <a:latin typeface="Inter" pitchFamily="34" charset="0"/>
                <a:ea typeface="Inter" pitchFamily="34" charset="-122"/>
                <a:cs typeface="Inter" pitchFamily="34" charset="-120"/>
              </a:rPr>
              <a:t>3</a:t>
            </a:r>
            <a:endParaRPr lang="en-US" sz="2502" dirty="0"/>
          </a:p>
        </p:txBody>
      </p:sp>
      <p:sp>
        <p:nvSpPr>
          <p:cNvPr id="20" name="Text 17"/>
          <p:cNvSpPr/>
          <p:nvPr/>
        </p:nvSpPr>
        <p:spPr>
          <a:xfrm>
            <a:off x="2276832" y="6163270"/>
            <a:ext cx="2118003" cy="330994"/>
          </a:xfrm>
          <a:prstGeom prst="rect">
            <a:avLst/>
          </a:prstGeom>
          <a:noFill/>
          <a:ln/>
        </p:spPr>
        <p:txBody>
          <a:bodyPr wrap="none" rtlCol="0" anchor="t"/>
          <a:lstStyle/>
          <a:p>
            <a:pPr algn="l" indent="0" marL="0">
              <a:lnSpc>
                <a:spcPts val="2606"/>
              </a:lnSpc>
              <a:buNone/>
            </a:pPr>
            <a:r>
              <a:rPr lang="en-US" sz="2085" b="1" spc="-63" kern="0" dirty="0">
                <a:solidFill>
                  <a:srgbClr val="272525"/>
                </a:solidFill>
                <a:latin typeface="Inter" pitchFamily="34" charset="0"/>
                <a:ea typeface="Inter" pitchFamily="34" charset="-122"/>
                <a:cs typeface="Inter" pitchFamily="34" charset="-120"/>
              </a:rPr>
              <a:t>Regulation</a:t>
            </a:r>
            <a:endParaRPr lang="en-US" sz="2085" dirty="0"/>
          </a:p>
        </p:txBody>
      </p:sp>
      <p:sp>
        <p:nvSpPr>
          <p:cNvPr id="21" name="Text 18"/>
          <p:cNvSpPr/>
          <p:nvPr/>
        </p:nvSpPr>
        <p:spPr>
          <a:xfrm>
            <a:off x="2276832" y="6705957"/>
            <a:ext cx="7901702" cy="677704"/>
          </a:xfrm>
          <a:prstGeom prst="rect">
            <a:avLst/>
          </a:prstGeom>
          <a:noFill/>
          <a:ln/>
        </p:spPr>
        <p:txBody>
          <a:bodyPr wrap="square" rtlCol="0" anchor="t"/>
          <a:lstStyle/>
          <a:p>
            <a:pPr algn="l" indent="0" marL="0">
              <a:lnSpc>
                <a:spcPts val="2668"/>
              </a:lnSpc>
              <a:buNone/>
            </a:pPr>
            <a:r>
              <a:rPr lang="en-US" sz="1668" spc="-33" kern="0" dirty="0">
                <a:solidFill>
                  <a:srgbClr val="272525"/>
                </a:solidFill>
                <a:latin typeface="Inter" pitchFamily="34" charset="0"/>
                <a:ea typeface="Inter" pitchFamily="34" charset="-122"/>
                <a:cs typeface="Inter" pitchFamily="34" charset="-120"/>
              </a:rPr>
              <a:t>Bacterial growth is regulated by various factors such as the pH of the environment, oxygen levels, temperature, and presence of other bacteria.</a:t>
            </a:r>
            <a:endParaRPr lang="en-US" sz="1668" dirty="0"/>
          </a:p>
        </p:txBody>
      </p:sp>
      <p:pic>
        <p:nvPicPr>
          <p:cNvPr id="22" name="Image 1" descr="preencoded.png">
            <a:hlinkClick r:id="rId3" tooltip=""/>
          </p:cNvPr>
          <p:cNvPicPr>
            <a:picLocks noChangeAspect="1"/>
          </p:cNvPicPr>
          <p:nvPr/>
        </p:nvPicPr>
        <p:blipFill>
          <a:blip r:embed="rId2"/>
          <a:stretch>
            <a:fillRect/>
          </a:stretch>
        </p:blipFill>
        <p:spPr>
          <a:xfrm>
            <a:off x="12242153" y="7589520"/>
            <a:ext cx="2296807" cy="54864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6F4F4"/>
          </a:solidFill>
          <a:ln/>
        </p:spPr>
      </p:sp>
      <p:sp>
        <p:nvSpPr>
          <p:cNvPr id="3" name="Shape 1"/>
          <p:cNvSpPr/>
          <p:nvPr/>
        </p:nvSpPr>
        <p:spPr>
          <a:xfrm>
            <a:off x="0" y="0"/>
            <a:ext cx="14630400" cy="8230433"/>
          </a:xfrm>
          <a:prstGeom prst="rect">
            <a:avLst/>
          </a:prstGeom>
          <a:solidFill>
            <a:srgbClr val="FFFFFF"/>
          </a:solidFill>
          <a:ln w="12859">
            <a:solidFill>
              <a:srgbClr val="E5E0DF"/>
            </a:solidFill>
            <a:prstDash val="solid"/>
          </a:ln>
        </p:spPr>
      </p:sp>
      <p:sp>
        <p:nvSpPr>
          <p:cNvPr id="4" name="Text 2"/>
          <p:cNvSpPr/>
          <p:nvPr/>
        </p:nvSpPr>
        <p:spPr>
          <a:xfrm>
            <a:off x="2410420" y="567809"/>
            <a:ext cx="6013847" cy="645319"/>
          </a:xfrm>
          <a:prstGeom prst="rect">
            <a:avLst/>
          </a:prstGeom>
          <a:noFill/>
          <a:ln/>
        </p:spPr>
        <p:txBody>
          <a:bodyPr wrap="none" rtlCol="0" anchor="t"/>
          <a:lstStyle/>
          <a:p>
            <a:pPr indent="0" marL="0">
              <a:lnSpc>
                <a:spcPts val="5082"/>
              </a:lnSpc>
              <a:buNone/>
            </a:pPr>
            <a:r>
              <a:rPr lang="en-US" sz="4065" b="1" spc="-122" kern="0" dirty="0">
                <a:solidFill>
                  <a:srgbClr val="000000"/>
                </a:solidFill>
                <a:latin typeface="Inter" pitchFamily="34" charset="0"/>
                <a:ea typeface="Inter" pitchFamily="34" charset="-122"/>
                <a:cs typeface="Inter" pitchFamily="34" charset="-120"/>
              </a:rPr>
              <a:t>Bacteria in Human Health</a:t>
            </a:r>
            <a:endParaRPr lang="en-US" sz="4065" dirty="0"/>
          </a:p>
        </p:txBody>
      </p:sp>
      <p:pic>
        <p:nvPicPr>
          <p:cNvPr id="5" name="Image 0" descr="preencoded.png">    </p:cNvPr>
          <p:cNvPicPr>
            <a:picLocks noChangeAspect="1"/>
          </p:cNvPicPr>
          <p:nvPr/>
        </p:nvPicPr>
        <p:blipFill>
          <a:blip r:embed="rId1"/>
          <a:stretch>
            <a:fillRect/>
          </a:stretch>
        </p:blipFill>
        <p:spPr>
          <a:xfrm>
            <a:off x="2410420" y="1626156"/>
            <a:ext cx="4749879" cy="2935605"/>
          </a:xfrm>
          <a:prstGeom prst="rect">
            <a:avLst/>
          </a:prstGeom>
        </p:spPr>
      </p:pic>
      <p:sp>
        <p:nvSpPr>
          <p:cNvPr id="6" name="Text 3"/>
          <p:cNvSpPr/>
          <p:nvPr/>
        </p:nvSpPr>
        <p:spPr>
          <a:xfrm>
            <a:off x="2410420" y="4819888"/>
            <a:ext cx="2065139" cy="322659"/>
          </a:xfrm>
          <a:prstGeom prst="rect">
            <a:avLst/>
          </a:prstGeom>
          <a:noFill/>
          <a:ln/>
        </p:spPr>
        <p:txBody>
          <a:bodyPr wrap="none" rtlCol="0" anchor="t"/>
          <a:lstStyle/>
          <a:p>
            <a:pPr algn="l" indent="0" marL="0">
              <a:lnSpc>
                <a:spcPts val="2541"/>
              </a:lnSpc>
              <a:buNone/>
            </a:pPr>
            <a:r>
              <a:rPr lang="en-US" sz="2033" b="1" spc="-61" kern="0" dirty="0">
                <a:solidFill>
                  <a:srgbClr val="000000"/>
                </a:solidFill>
                <a:latin typeface="Inter" pitchFamily="34" charset="0"/>
                <a:ea typeface="Inter" pitchFamily="34" charset="-122"/>
                <a:cs typeface="Inter" pitchFamily="34" charset="-120"/>
              </a:rPr>
              <a:t>Beneficial</a:t>
            </a:r>
            <a:endParaRPr lang="en-US" sz="2033" dirty="0"/>
          </a:p>
        </p:txBody>
      </p:sp>
      <p:sp>
        <p:nvSpPr>
          <p:cNvPr id="7" name="Text 4"/>
          <p:cNvSpPr/>
          <p:nvPr/>
        </p:nvSpPr>
        <p:spPr>
          <a:xfrm>
            <a:off x="2410420" y="5349002"/>
            <a:ext cx="4749879" cy="1322070"/>
          </a:xfrm>
          <a:prstGeom prst="rect">
            <a:avLst/>
          </a:prstGeom>
          <a:noFill/>
          <a:ln/>
        </p:spPr>
        <p:txBody>
          <a:bodyPr wrap="square" rtlCol="0" anchor="t"/>
          <a:lstStyle/>
          <a:p>
            <a:pPr algn="l" indent="0" marL="0">
              <a:lnSpc>
                <a:spcPts val="2602"/>
              </a:lnSpc>
              <a:buNone/>
            </a:pPr>
            <a:r>
              <a:rPr lang="en-US" sz="1626" spc="-33" kern="0" dirty="0">
                <a:solidFill>
                  <a:srgbClr val="272525"/>
                </a:solidFill>
                <a:latin typeface="Inter" pitchFamily="34" charset="0"/>
                <a:ea typeface="Inter" pitchFamily="34" charset="-122"/>
                <a:cs typeface="Inter" pitchFamily="34" charset="-120"/>
              </a:rPr>
              <a:t>Beneficial bacteria help humans digest food, produce vitamins, and prevent disease. Probiotics are living bacteria that can be found in certain foods, like yogurt or kombucha.</a:t>
            </a:r>
            <a:endParaRPr lang="en-US" sz="1626" dirty="0"/>
          </a:p>
        </p:txBody>
      </p:sp>
      <p:pic>
        <p:nvPicPr>
          <p:cNvPr id="8" name="Image 1" descr="preencoded.png">    </p:cNvPr>
          <p:cNvPicPr>
            <a:picLocks noChangeAspect="1"/>
          </p:cNvPicPr>
          <p:nvPr/>
        </p:nvPicPr>
        <p:blipFill>
          <a:blip r:embed="rId2"/>
          <a:stretch>
            <a:fillRect/>
          </a:stretch>
        </p:blipFill>
        <p:spPr>
          <a:xfrm>
            <a:off x="7469981" y="1626156"/>
            <a:ext cx="4749998" cy="2935605"/>
          </a:xfrm>
          <a:prstGeom prst="rect">
            <a:avLst/>
          </a:prstGeom>
        </p:spPr>
      </p:pic>
      <p:sp>
        <p:nvSpPr>
          <p:cNvPr id="9" name="Text 5"/>
          <p:cNvSpPr/>
          <p:nvPr/>
        </p:nvSpPr>
        <p:spPr>
          <a:xfrm>
            <a:off x="7469981" y="4819888"/>
            <a:ext cx="2065139" cy="322659"/>
          </a:xfrm>
          <a:prstGeom prst="rect">
            <a:avLst/>
          </a:prstGeom>
          <a:noFill/>
          <a:ln/>
        </p:spPr>
        <p:txBody>
          <a:bodyPr wrap="none" rtlCol="0" anchor="t"/>
          <a:lstStyle/>
          <a:p>
            <a:pPr algn="l" indent="0" marL="0">
              <a:lnSpc>
                <a:spcPts val="2541"/>
              </a:lnSpc>
              <a:buNone/>
            </a:pPr>
            <a:r>
              <a:rPr lang="en-US" sz="2033" b="1" spc="-61" kern="0" dirty="0">
                <a:solidFill>
                  <a:srgbClr val="000000"/>
                </a:solidFill>
                <a:latin typeface="Inter" pitchFamily="34" charset="0"/>
                <a:ea typeface="Inter" pitchFamily="34" charset="-122"/>
                <a:cs typeface="Inter" pitchFamily="34" charset="-120"/>
              </a:rPr>
              <a:t>Pathogenic</a:t>
            </a:r>
            <a:endParaRPr lang="en-US" sz="2033" dirty="0"/>
          </a:p>
        </p:txBody>
      </p:sp>
      <p:sp>
        <p:nvSpPr>
          <p:cNvPr id="10" name="Text 6"/>
          <p:cNvSpPr/>
          <p:nvPr/>
        </p:nvSpPr>
        <p:spPr>
          <a:xfrm>
            <a:off x="7469981" y="5349002"/>
            <a:ext cx="4749998" cy="2313623"/>
          </a:xfrm>
          <a:prstGeom prst="rect">
            <a:avLst/>
          </a:prstGeom>
          <a:noFill/>
          <a:ln/>
        </p:spPr>
        <p:txBody>
          <a:bodyPr wrap="square" rtlCol="0" anchor="t"/>
          <a:lstStyle/>
          <a:p>
            <a:pPr algn="l" indent="0" marL="0">
              <a:lnSpc>
                <a:spcPts val="2602"/>
              </a:lnSpc>
              <a:buNone/>
            </a:pPr>
            <a:r>
              <a:rPr lang="en-US" sz="1626" spc="-33" kern="0" dirty="0">
                <a:solidFill>
                  <a:srgbClr val="272525"/>
                </a:solidFill>
                <a:latin typeface="Inter" pitchFamily="34" charset="0"/>
                <a:ea typeface="Inter" pitchFamily="34" charset="-122"/>
                <a:cs typeface="Inter" pitchFamily="34" charset="-120"/>
              </a:rPr>
              <a:t>Pathogenic bacteria can cause harm to the human body by releasing toxins, causing infections, or triggering the immune system to release an inflammatory response. Staphylococcus aureus can cause a range of infections, from minor skin infections to life-threatening infections like pneumonia or sepsis.</a:t>
            </a:r>
            <a:endParaRPr lang="en-US" sz="1626" dirty="0"/>
          </a:p>
        </p:txBody>
      </p:sp>
      <p:pic>
        <p:nvPicPr>
          <p:cNvPr id="11" name="Image 2" descr="preencoded.png">
            <a:hlinkClick r:id="rId4" tooltip=""/>
          </p:cNvPr>
          <p:cNvPicPr>
            <a:picLocks noChangeAspect="1"/>
          </p:cNvPicPr>
          <p:nvPr/>
        </p:nvPicPr>
        <p:blipFill>
          <a:blip r:embed="rId3"/>
          <a:stretch>
            <a:fillRect/>
          </a:stretch>
        </p:blipFill>
        <p:spPr>
          <a:xfrm>
            <a:off x="12242153" y="7589520"/>
            <a:ext cx="2296807" cy="54864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6F4F4"/>
          </a:solidFill>
          <a:ln/>
        </p:spPr>
      </p:sp>
      <p:sp>
        <p:nvSpPr>
          <p:cNvPr id="3" name="Shape 1"/>
          <p:cNvSpPr/>
          <p:nvPr/>
        </p:nvSpPr>
        <p:spPr>
          <a:xfrm>
            <a:off x="0" y="0"/>
            <a:ext cx="14630400" cy="8229600"/>
          </a:xfrm>
          <a:prstGeom prst="rect">
            <a:avLst/>
          </a:prstGeom>
          <a:solidFill>
            <a:srgbClr val="FFFFFF"/>
          </a:solidFill>
          <a:ln w="13811">
            <a:solidFill>
              <a:srgbClr val="E5E0DF"/>
            </a:solidFill>
            <a:prstDash val="solid"/>
          </a:ln>
        </p:spPr>
      </p:sp>
      <p:sp>
        <p:nvSpPr>
          <p:cNvPr id="4" name="Text 2"/>
          <p:cNvSpPr/>
          <p:nvPr/>
        </p:nvSpPr>
        <p:spPr>
          <a:xfrm>
            <a:off x="2037993" y="1649016"/>
            <a:ext cx="7260074" cy="694373"/>
          </a:xfrm>
          <a:prstGeom prst="rect">
            <a:avLst/>
          </a:prstGeom>
          <a:noFill/>
          <a:ln/>
        </p:spPr>
        <p:txBody>
          <a:bodyPr wrap="none" rtlCol="0" anchor="t"/>
          <a:lstStyle/>
          <a:p>
            <a:pPr indent="0" marL="0">
              <a:lnSpc>
                <a:spcPts val="5468"/>
              </a:lnSpc>
              <a:buNone/>
            </a:pPr>
            <a:r>
              <a:rPr lang="en-US" sz="4374" b="1" spc="-131" kern="0" dirty="0">
                <a:solidFill>
                  <a:srgbClr val="000000"/>
                </a:solidFill>
                <a:latin typeface="Inter" pitchFamily="34" charset="0"/>
                <a:ea typeface="Inter" pitchFamily="34" charset="-122"/>
                <a:cs typeface="Inter" pitchFamily="34" charset="-120"/>
              </a:rPr>
              <a:t>Applications of Bacteriology</a:t>
            </a:r>
            <a:endParaRPr lang="en-US" sz="4374" dirty="0"/>
          </a:p>
        </p:txBody>
      </p:sp>
      <p:sp>
        <p:nvSpPr>
          <p:cNvPr id="5" name="Text 3"/>
          <p:cNvSpPr/>
          <p:nvPr/>
        </p:nvSpPr>
        <p:spPr>
          <a:xfrm>
            <a:off x="2037993" y="2898815"/>
            <a:ext cx="2666286" cy="416481"/>
          </a:xfrm>
          <a:prstGeom prst="rect">
            <a:avLst/>
          </a:prstGeom>
          <a:noFill/>
          <a:ln/>
        </p:spPr>
        <p:txBody>
          <a:bodyPr wrap="none" rtlCol="0" anchor="t"/>
          <a:lstStyle/>
          <a:p>
            <a:pPr indent="0" marL="0">
              <a:lnSpc>
                <a:spcPts val="3281"/>
              </a:lnSpc>
              <a:buNone/>
            </a:pPr>
            <a:r>
              <a:rPr lang="en-US" sz="2624" b="1" spc="-79" kern="0" dirty="0">
                <a:solidFill>
                  <a:srgbClr val="000000"/>
                </a:solidFill>
                <a:latin typeface="Inter" pitchFamily="34" charset="0"/>
                <a:ea typeface="Inter" pitchFamily="34" charset="-122"/>
                <a:cs typeface="Inter" pitchFamily="34" charset="-120"/>
              </a:rPr>
              <a:t>Medical</a:t>
            </a:r>
            <a:endParaRPr lang="en-US" sz="2624" dirty="0"/>
          </a:p>
        </p:txBody>
      </p:sp>
      <p:sp>
        <p:nvSpPr>
          <p:cNvPr id="6" name="Text 4"/>
          <p:cNvSpPr/>
          <p:nvPr/>
        </p:nvSpPr>
        <p:spPr>
          <a:xfrm>
            <a:off x="2037993" y="3537466"/>
            <a:ext cx="3156347" cy="2487811"/>
          </a:xfrm>
          <a:prstGeom prst="rect">
            <a:avLst/>
          </a:prstGeom>
          <a:noFill/>
          <a:ln/>
        </p:spPr>
        <p:txBody>
          <a:bodyPr wrap="square" rtlCol="0" anchor="t"/>
          <a:lstStyle/>
          <a:p>
            <a:pPr indent="0" marL="0">
              <a:lnSpc>
                <a:spcPts val="2799"/>
              </a:lnSpc>
              <a:buNone/>
            </a:pPr>
            <a:r>
              <a:rPr lang="en-US" sz="1750" spc="-35" kern="0" dirty="0">
                <a:solidFill>
                  <a:srgbClr val="272525"/>
                </a:solidFill>
                <a:latin typeface="Inter" pitchFamily="34" charset="0"/>
                <a:ea typeface="Inter" pitchFamily="34" charset="-122"/>
                <a:cs typeface="Inter" pitchFamily="34" charset="-120"/>
              </a:rPr>
              <a:t>Bacteriology has led to the development of antibiotics, vaccines, and other treatments for bacterial diseases. It also plays a role in forensic science, helping to identify potential pathogens in crime scenes.</a:t>
            </a:r>
            <a:endParaRPr lang="en-US" sz="1750" dirty="0"/>
          </a:p>
        </p:txBody>
      </p:sp>
      <p:sp>
        <p:nvSpPr>
          <p:cNvPr id="7" name="Text 5"/>
          <p:cNvSpPr/>
          <p:nvPr/>
        </p:nvSpPr>
        <p:spPr>
          <a:xfrm>
            <a:off x="5743932" y="2898815"/>
            <a:ext cx="2666286" cy="416481"/>
          </a:xfrm>
          <a:prstGeom prst="rect">
            <a:avLst/>
          </a:prstGeom>
          <a:noFill/>
          <a:ln/>
        </p:spPr>
        <p:txBody>
          <a:bodyPr wrap="none" rtlCol="0" anchor="t"/>
          <a:lstStyle/>
          <a:p>
            <a:pPr indent="0" marL="0">
              <a:lnSpc>
                <a:spcPts val="3281"/>
              </a:lnSpc>
              <a:buNone/>
            </a:pPr>
            <a:r>
              <a:rPr lang="en-US" sz="2624" b="1" spc="-79" kern="0" dirty="0">
                <a:solidFill>
                  <a:srgbClr val="000000"/>
                </a:solidFill>
                <a:latin typeface="Inter" pitchFamily="34" charset="0"/>
                <a:ea typeface="Inter" pitchFamily="34" charset="-122"/>
                <a:cs typeface="Inter" pitchFamily="34" charset="-120"/>
              </a:rPr>
              <a:t>Industrial</a:t>
            </a:r>
            <a:endParaRPr lang="en-US" sz="2624" dirty="0"/>
          </a:p>
        </p:txBody>
      </p:sp>
      <p:sp>
        <p:nvSpPr>
          <p:cNvPr id="8" name="Text 6"/>
          <p:cNvSpPr/>
          <p:nvPr/>
        </p:nvSpPr>
        <p:spPr>
          <a:xfrm>
            <a:off x="5743932" y="3537466"/>
            <a:ext cx="3156347" cy="2132409"/>
          </a:xfrm>
          <a:prstGeom prst="rect">
            <a:avLst/>
          </a:prstGeom>
          <a:noFill/>
          <a:ln/>
        </p:spPr>
        <p:txBody>
          <a:bodyPr wrap="square" rtlCol="0" anchor="t"/>
          <a:lstStyle/>
          <a:p>
            <a:pPr indent="0" marL="0">
              <a:lnSpc>
                <a:spcPts val="2799"/>
              </a:lnSpc>
              <a:buNone/>
            </a:pPr>
            <a:r>
              <a:rPr lang="en-US" sz="1750" spc="-35" kern="0" dirty="0">
                <a:solidFill>
                  <a:srgbClr val="272525"/>
                </a:solidFill>
                <a:latin typeface="Inter" pitchFamily="34" charset="0"/>
                <a:ea typeface="Inter" pitchFamily="34" charset="-122"/>
                <a:cs typeface="Inter" pitchFamily="34" charset="-120"/>
              </a:rPr>
              <a:t>Bacteria are used in various industrial processes, including fermentation in the production of beer, wine, and cheese. They are also used to clean up hazardous wastes and oil spills.</a:t>
            </a:r>
            <a:endParaRPr lang="en-US" sz="1750" dirty="0"/>
          </a:p>
        </p:txBody>
      </p:sp>
      <p:sp>
        <p:nvSpPr>
          <p:cNvPr id="9" name="Text 7"/>
          <p:cNvSpPr/>
          <p:nvPr/>
        </p:nvSpPr>
        <p:spPr>
          <a:xfrm>
            <a:off x="9449872" y="2898815"/>
            <a:ext cx="2666286" cy="416481"/>
          </a:xfrm>
          <a:prstGeom prst="rect">
            <a:avLst/>
          </a:prstGeom>
          <a:noFill/>
          <a:ln/>
        </p:spPr>
        <p:txBody>
          <a:bodyPr wrap="none" rtlCol="0" anchor="t"/>
          <a:lstStyle/>
          <a:p>
            <a:pPr indent="0" marL="0">
              <a:lnSpc>
                <a:spcPts val="3281"/>
              </a:lnSpc>
              <a:buNone/>
            </a:pPr>
            <a:r>
              <a:rPr lang="en-US" sz="2624" b="1" spc="-79" kern="0" dirty="0">
                <a:solidFill>
                  <a:srgbClr val="000000"/>
                </a:solidFill>
                <a:latin typeface="Inter" pitchFamily="34" charset="0"/>
                <a:ea typeface="Inter" pitchFamily="34" charset="-122"/>
                <a:cs typeface="Inter" pitchFamily="34" charset="-120"/>
              </a:rPr>
              <a:t>Environmental</a:t>
            </a:r>
            <a:endParaRPr lang="en-US" sz="2624" dirty="0"/>
          </a:p>
        </p:txBody>
      </p:sp>
      <p:sp>
        <p:nvSpPr>
          <p:cNvPr id="10" name="Text 8"/>
          <p:cNvSpPr/>
          <p:nvPr/>
        </p:nvSpPr>
        <p:spPr>
          <a:xfrm>
            <a:off x="9449872" y="3537466"/>
            <a:ext cx="3156347" cy="2843213"/>
          </a:xfrm>
          <a:prstGeom prst="rect">
            <a:avLst/>
          </a:prstGeom>
          <a:noFill/>
          <a:ln/>
        </p:spPr>
        <p:txBody>
          <a:bodyPr wrap="square" rtlCol="0" anchor="t"/>
          <a:lstStyle/>
          <a:p>
            <a:pPr indent="0" marL="0">
              <a:lnSpc>
                <a:spcPts val="2799"/>
              </a:lnSpc>
              <a:buNone/>
            </a:pPr>
            <a:r>
              <a:rPr lang="en-US" sz="1750" spc="-35" kern="0" dirty="0">
                <a:solidFill>
                  <a:srgbClr val="272525"/>
                </a:solidFill>
                <a:latin typeface="Inter" pitchFamily="34" charset="0"/>
                <a:ea typeface="Inter" pitchFamily="34" charset="-122"/>
                <a:cs typeface="Inter" pitchFamily="34" charset="-120"/>
              </a:rPr>
              <a:t>Understanding bacteria is critical to studying and maintaining ecosystems and the biosphere. Bacteria are essential for sustaining plant growth, breaking down organic matter, and cycling nutrients through the environment.</a:t>
            </a:r>
            <a:endParaRPr lang="en-US" sz="1750" dirty="0"/>
          </a:p>
        </p:txBody>
      </p:sp>
      <p:pic>
        <p:nvPicPr>
          <p:cNvPr id="11" name="Image 0" descr="preencoded.png">
            <a:hlinkClick r:id="rId2" tooltip=""/>
          </p:cNvPr>
          <p:cNvPicPr>
            <a:picLocks noChangeAspect="1"/>
          </p:cNvPicPr>
          <p:nvPr/>
        </p:nvPicPr>
        <p:blipFill>
          <a:blip r:embed="rId1"/>
          <a:stretch>
            <a:fillRect/>
          </a:stretch>
        </p:blipFill>
        <p:spPr>
          <a:xfrm>
            <a:off x="12242153" y="7589520"/>
            <a:ext cx="2296807" cy="54864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6F4F4"/>
          </a:solidFill>
          <a:ln/>
        </p:spPr>
      </p:sp>
      <p:sp>
        <p:nvSpPr>
          <p:cNvPr id="3" name="Shape 1"/>
          <p:cNvSpPr/>
          <p:nvPr/>
        </p:nvSpPr>
        <p:spPr>
          <a:xfrm>
            <a:off x="0" y="0"/>
            <a:ext cx="14630400" cy="8229600"/>
          </a:xfrm>
          <a:prstGeom prst="rect">
            <a:avLst/>
          </a:prstGeom>
          <a:solidFill>
            <a:srgbClr val="FFFFFF"/>
          </a:solidFill>
          <a:ln w="13811">
            <a:solidFill>
              <a:srgbClr val="E5E0DF"/>
            </a:solidFill>
            <a:prstDash val="solid"/>
          </a:ln>
        </p:spPr>
      </p:sp>
      <p:pic>
        <p:nvPicPr>
          <p:cNvPr id="4" name="Image 0" descr="preencoded.png">    </p:cNvPr>
          <p:cNvPicPr>
            <a:picLocks noChangeAspect="1"/>
          </p:cNvPicPr>
          <p:nvPr/>
        </p:nvPicPr>
        <p:blipFill>
          <a:blip r:embed="rId1"/>
          <a:stretch>
            <a:fillRect/>
          </a:stretch>
        </p:blipFill>
        <p:spPr>
          <a:xfrm>
            <a:off x="10972800" y="0"/>
            <a:ext cx="3657600" cy="8229600"/>
          </a:xfrm>
          <a:prstGeom prst="rect">
            <a:avLst/>
          </a:prstGeom>
        </p:spPr>
      </p:pic>
      <p:sp>
        <p:nvSpPr>
          <p:cNvPr id="5" name="Text 2"/>
          <p:cNvSpPr/>
          <p:nvPr/>
        </p:nvSpPr>
        <p:spPr>
          <a:xfrm>
            <a:off x="833199" y="1782128"/>
            <a:ext cx="4443889" cy="694373"/>
          </a:xfrm>
          <a:prstGeom prst="rect">
            <a:avLst/>
          </a:prstGeom>
          <a:noFill/>
          <a:ln/>
        </p:spPr>
        <p:txBody>
          <a:bodyPr wrap="none" rtlCol="0" anchor="t"/>
          <a:lstStyle/>
          <a:p>
            <a:pPr indent="0" marL="0">
              <a:lnSpc>
                <a:spcPts val="5468"/>
              </a:lnSpc>
              <a:buNone/>
            </a:pPr>
            <a:r>
              <a:rPr lang="en-US" sz="4374" b="1" spc="-131" kern="0" dirty="0">
                <a:solidFill>
                  <a:srgbClr val="000000"/>
                </a:solidFill>
                <a:latin typeface="Inter" pitchFamily="34" charset="0"/>
                <a:ea typeface="Inter" pitchFamily="34" charset="-122"/>
                <a:cs typeface="Inter" pitchFamily="34" charset="-120"/>
              </a:rPr>
              <a:t>Conclusion</a:t>
            </a:r>
            <a:endParaRPr lang="en-US" sz="4374" dirty="0"/>
          </a:p>
        </p:txBody>
      </p:sp>
      <p:sp>
        <p:nvSpPr>
          <p:cNvPr id="6" name="Shape 3"/>
          <p:cNvSpPr/>
          <p:nvPr/>
        </p:nvSpPr>
        <p:spPr>
          <a:xfrm>
            <a:off x="833199" y="2983349"/>
            <a:ext cx="499943" cy="499943"/>
          </a:xfrm>
          <a:prstGeom prst="roundRect">
            <a:avLst>
              <a:gd name="adj" fmla="val 20000"/>
            </a:avLst>
          </a:prstGeom>
          <a:solidFill>
            <a:srgbClr val="DADBF1"/>
          </a:solidFill>
          <a:ln w="13811">
            <a:solidFill>
              <a:srgbClr val="B5B7E3"/>
            </a:solidFill>
            <a:prstDash val="solid"/>
          </a:ln>
        </p:spPr>
      </p:sp>
      <p:sp>
        <p:nvSpPr>
          <p:cNvPr id="7" name="Text 4"/>
          <p:cNvSpPr/>
          <p:nvPr/>
        </p:nvSpPr>
        <p:spPr>
          <a:xfrm>
            <a:off x="1001554" y="3025021"/>
            <a:ext cx="163235" cy="416481"/>
          </a:xfrm>
          <a:prstGeom prst="rect">
            <a:avLst/>
          </a:prstGeom>
          <a:noFill/>
          <a:ln/>
        </p:spPr>
        <p:txBody>
          <a:bodyPr wrap="none" rtlCol="0" anchor="t"/>
          <a:lstStyle/>
          <a:p>
            <a:pPr algn="ctr" indent="0" marL="0">
              <a:lnSpc>
                <a:spcPts val="3281"/>
              </a:lnSpc>
              <a:buNone/>
            </a:pPr>
            <a:r>
              <a:rPr lang="en-US" sz="2624" b="1" spc="-35" kern="0" dirty="0">
                <a:solidFill>
                  <a:srgbClr val="272525"/>
                </a:solidFill>
                <a:latin typeface="Inter" pitchFamily="34" charset="0"/>
                <a:ea typeface="Inter" pitchFamily="34" charset="-122"/>
                <a:cs typeface="Inter" pitchFamily="34" charset="-120"/>
              </a:rPr>
              <a:t>1</a:t>
            </a:r>
            <a:endParaRPr lang="en-US" sz="2624" dirty="0"/>
          </a:p>
        </p:txBody>
      </p:sp>
      <p:sp>
        <p:nvSpPr>
          <p:cNvPr id="8" name="Text 5"/>
          <p:cNvSpPr/>
          <p:nvPr/>
        </p:nvSpPr>
        <p:spPr>
          <a:xfrm>
            <a:off x="1555313" y="3059668"/>
            <a:ext cx="2221944" cy="347186"/>
          </a:xfrm>
          <a:prstGeom prst="rect">
            <a:avLst/>
          </a:prstGeom>
          <a:noFill/>
          <a:ln/>
        </p:spPr>
        <p:txBody>
          <a:bodyPr wrap="none" rtlCol="0" anchor="t"/>
          <a:lstStyle/>
          <a:p>
            <a:pPr indent="0" marL="0">
              <a:lnSpc>
                <a:spcPts val="2734"/>
              </a:lnSpc>
              <a:buNone/>
            </a:pPr>
            <a:r>
              <a:rPr lang="en-US" sz="2187" b="1" spc="-66" kern="0" dirty="0">
                <a:solidFill>
                  <a:srgbClr val="272525"/>
                </a:solidFill>
                <a:latin typeface="Inter" pitchFamily="34" charset="0"/>
                <a:ea typeface="Inter" pitchFamily="34" charset="-122"/>
                <a:cs typeface="Inter" pitchFamily="34" charset="-120"/>
              </a:rPr>
              <a:t>Wrap-Up</a:t>
            </a:r>
            <a:endParaRPr lang="en-US" sz="2187" dirty="0"/>
          </a:p>
        </p:txBody>
      </p:sp>
      <p:sp>
        <p:nvSpPr>
          <p:cNvPr id="9" name="Text 6"/>
          <p:cNvSpPr/>
          <p:nvPr/>
        </p:nvSpPr>
        <p:spPr>
          <a:xfrm>
            <a:off x="1555313" y="3629025"/>
            <a:ext cx="8584287" cy="1066205"/>
          </a:xfrm>
          <a:prstGeom prst="rect">
            <a:avLst/>
          </a:prstGeom>
          <a:noFill/>
          <a:ln/>
        </p:spPr>
        <p:txBody>
          <a:bodyPr wrap="square" rtlCol="0" anchor="t"/>
          <a:lstStyle/>
          <a:p>
            <a:pPr indent="0" marL="0">
              <a:lnSpc>
                <a:spcPts val="2799"/>
              </a:lnSpc>
              <a:buNone/>
            </a:pPr>
            <a:r>
              <a:rPr lang="en-US" sz="1750" spc="-35" kern="0" dirty="0">
                <a:solidFill>
                  <a:srgbClr val="272525"/>
                </a:solidFill>
                <a:latin typeface="Inter" pitchFamily="34" charset="0"/>
                <a:ea typeface="Inter" pitchFamily="34" charset="-122"/>
                <a:cs typeface="Inter" pitchFamily="34" charset="-120"/>
              </a:rPr>
              <a:t>Bacteriology plays an important role in our understanding of life on earth and has led to numerous discoveries, applications, and advancements. Continue to learn and explore the fascinating topic of bacteriology!</a:t>
            </a:r>
            <a:endParaRPr lang="en-US" sz="1750" dirty="0"/>
          </a:p>
        </p:txBody>
      </p:sp>
      <p:sp>
        <p:nvSpPr>
          <p:cNvPr id="10" name="Shape 7"/>
          <p:cNvSpPr/>
          <p:nvPr/>
        </p:nvSpPr>
        <p:spPr>
          <a:xfrm>
            <a:off x="833199" y="5090993"/>
            <a:ext cx="499943" cy="499943"/>
          </a:xfrm>
          <a:prstGeom prst="roundRect">
            <a:avLst>
              <a:gd name="adj" fmla="val 20000"/>
            </a:avLst>
          </a:prstGeom>
          <a:solidFill>
            <a:srgbClr val="DADBF1"/>
          </a:solidFill>
          <a:ln w="13811">
            <a:solidFill>
              <a:srgbClr val="B5B7E3"/>
            </a:solidFill>
            <a:prstDash val="solid"/>
          </a:ln>
        </p:spPr>
      </p:sp>
      <p:sp>
        <p:nvSpPr>
          <p:cNvPr id="11" name="Text 8"/>
          <p:cNvSpPr/>
          <p:nvPr/>
        </p:nvSpPr>
        <p:spPr>
          <a:xfrm>
            <a:off x="982504" y="5132665"/>
            <a:ext cx="201335" cy="416481"/>
          </a:xfrm>
          <a:prstGeom prst="rect">
            <a:avLst/>
          </a:prstGeom>
          <a:noFill/>
          <a:ln/>
        </p:spPr>
        <p:txBody>
          <a:bodyPr wrap="none" rtlCol="0" anchor="t"/>
          <a:lstStyle/>
          <a:p>
            <a:pPr algn="ctr" indent="0" marL="0">
              <a:lnSpc>
                <a:spcPts val="3281"/>
              </a:lnSpc>
              <a:buNone/>
            </a:pPr>
            <a:r>
              <a:rPr lang="en-US" sz="2624" b="1" spc="-35" kern="0" dirty="0">
                <a:solidFill>
                  <a:srgbClr val="272525"/>
                </a:solidFill>
                <a:latin typeface="Inter" pitchFamily="34" charset="0"/>
                <a:ea typeface="Inter" pitchFamily="34" charset="-122"/>
                <a:cs typeface="Inter" pitchFamily="34" charset="-120"/>
              </a:rPr>
              <a:t>2</a:t>
            </a:r>
            <a:endParaRPr lang="en-US" sz="2624" dirty="0"/>
          </a:p>
        </p:txBody>
      </p:sp>
      <p:sp>
        <p:nvSpPr>
          <p:cNvPr id="12" name="Text 9"/>
          <p:cNvSpPr/>
          <p:nvPr/>
        </p:nvSpPr>
        <p:spPr>
          <a:xfrm>
            <a:off x="1555313" y="5167313"/>
            <a:ext cx="2221944" cy="347186"/>
          </a:xfrm>
          <a:prstGeom prst="rect">
            <a:avLst/>
          </a:prstGeom>
          <a:noFill/>
          <a:ln/>
        </p:spPr>
        <p:txBody>
          <a:bodyPr wrap="none" rtlCol="0" anchor="t"/>
          <a:lstStyle/>
          <a:p>
            <a:pPr indent="0" marL="0">
              <a:lnSpc>
                <a:spcPts val="2734"/>
              </a:lnSpc>
              <a:buNone/>
            </a:pPr>
            <a:r>
              <a:rPr lang="en-US" sz="2187" b="1" spc="-66" kern="0" dirty="0">
                <a:solidFill>
                  <a:srgbClr val="272525"/>
                </a:solidFill>
                <a:latin typeface="Inter" pitchFamily="34" charset="0"/>
                <a:ea typeface="Inter" pitchFamily="34" charset="-122"/>
                <a:cs typeface="Inter" pitchFamily="34" charset="-120"/>
              </a:rPr>
              <a:t>Further Study</a:t>
            </a:r>
            <a:endParaRPr lang="en-US" sz="2187" dirty="0"/>
          </a:p>
        </p:txBody>
      </p:sp>
      <p:sp>
        <p:nvSpPr>
          <p:cNvPr id="13" name="Text 10"/>
          <p:cNvSpPr/>
          <p:nvPr/>
        </p:nvSpPr>
        <p:spPr>
          <a:xfrm>
            <a:off x="1555313" y="5736669"/>
            <a:ext cx="8584287" cy="710803"/>
          </a:xfrm>
          <a:prstGeom prst="rect">
            <a:avLst/>
          </a:prstGeom>
          <a:noFill/>
          <a:ln/>
        </p:spPr>
        <p:txBody>
          <a:bodyPr wrap="square" rtlCol="0" anchor="t"/>
          <a:lstStyle/>
          <a:p>
            <a:pPr indent="0" marL="0">
              <a:lnSpc>
                <a:spcPts val="2799"/>
              </a:lnSpc>
              <a:buNone/>
            </a:pPr>
            <a:r>
              <a:rPr lang="en-US" sz="1750" spc="-35" kern="0" dirty="0">
                <a:solidFill>
                  <a:srgbClr val="272525"/>
                </a:solidFill>
                <a:latin typeface="Inter" pitchFamily="34" charset="0"/>
                <a:ea typeface="Inter" pitchFamily="34" charset="-122"/>
                <a:cs typeface="Inter" pitchFamily="34" charset="-120"/>
              </a:rPr>
              <a:t>Read up on groundbreaking scientists like Louis Pasteur or Robert Koch. Learn more about how bacteria play a role in making antibiotics and vaccines.</a:t>
            </a:r>
            <a:endParaRPr lang="en-US" sz="1750" dirty="0"/>
          </a:p>
        </p:txBody>
      </p:sp>
      <p:pic>
        <p:nvPicPr>
          <p:cNvPr id="14" name="Image 1" descr="preencoded.png">
            <a:hlinkClick r:id="rId3" tooltip=""/>
          </p:cNvPr>
          <p:cNvPicPr>
            <a:picLocks noChangeAspect="1"/>
          </p:cNvPicPr>
          <p:nvPr/>
        </p:nvPicPr>
        <p:blipFill>
          <a:blip r:embed="rId2"/>
          <a:stretch>
            <a:fillRect/>
          </a:stretch>
        </p:blipFill>
        <p:spPr>
          <a:xfrm>
            <a:off x="12242153" y="7589520"/>
            <a:ext cx="2296807" cy="54864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7</Slides>
  <Notes>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Office Theme</vt:lpstr>
      <vt:lpstr>Slide 1</vt:lpstr>
      <vt:lpstr>Slide 2</vt:lpstr>
      <vt:lpstr>Slide 3</vt:lpstr>
      <vt:lpstr>Slide 4</vt:lpstr>
      <vt:lpstr>Slide 5</vt:lpstr>
      <vt:lpstr>Slide 6</vt:lpstr>
      <vt:lpstr>Slide 7</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2023-11-07T08:33:28Z</dcterms:created>
  <dcterms:modified xsi:type="dcterms:W3CDTF">2023-11-07T08:33:28Z</dcterms:modified>
</cp:coreProperties>
</file>