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Open Sans" panose="02000000000000000000" pitchFamily="2" charset="0"/>
      <p:regular r:id="rId13"/>
    </p:embeddedFont>
    <p:embeddedFont>
      <p:font typeface="Unbounded" pitchFamily="2"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1.fntdata"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2.fntdat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CD3E983E-55ED-B74E-ABFA-F03C9A4CACF0}" type="datetimeFigureOut">
              <a:rPr lang="en-US" smtClean="0"/>
              <a:t>1/27/2025</a:t>
            </a:fld>
            <a:endParaRPr lang="en-US"/>
          </a:p>
        </p:txBody>
      </p:sp>
      <p:sp>
        <p:nvSpPr>
          <p:cNvPr id="4" name="Slide Image Placeholder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34942CB7-7F06-9346-ABE5-E380119DD0E9}" type="slidenum">
              <a:rPr lang="en-US" smtClean="0"/>
              <a:t>‹#›</a:t>
            </a:fld>
            <a:endParaRPr lang="en-US"/>
          </a:p>
        </p:txBody>
      </p:sp>
    </p:spTree>
    <p:extLst>
      <p:ext uri="{BB962C8B-B14F-4D97-AF65-F5344CB8AC3E}">
        <p14:creationId xmlns:p14="http://schemas.microsoft.com/office/powerpoint/2010/main" val="2512264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hyperlink" Target="https://gamma.app/?utm_source=made-with-gamma" TargetMode="External"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3.xml"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5.xml" /><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6.png" /><Relationship Id="rId7" Type="http://schemas.openxmlformats.org/officeDocument/2006/relationships/image" Target="../media/image10.png" /><Relationship Id="rId2" Type="http://schemas.openxmlformats.org/officeDocument/2006/relationships/notesSlide" Target="../notesSlides/notesSlide7.xml" /><Relationship Id="rId1" Type="http://schemas.openxmlformats.org/officeDocument/2006/relationships/slideLayout" Target="../slideLayouts/slideLayout8.xml" /><Relationship Id="rId6" Type="http://schemas.openxmlformats.org/officeDocument/2006/relationships/image" Target="../media/image9.png" /><Relationship Id="rId5" Type="http://schemas.openxmlformats.org/officeDocument/2006/relationships/image" Target="../media/image8.png" /><Relationship Id="rId4" Type="http://schemas.openxmlformats.org/officeDocument/2006/relationships/image" Target="../media/image7.png" /></Relationships>
</file>

<file path=ppt/slides/_rels/slide8.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8.xml" /><Relationship Id="rId1" Type="http://schemas.openxmlformats.org/officeDocument/2006/relationships/slideLayout" Target="../slideLayouts/slideLayout9.xml" /></Relationships>
</file>

<file path=ppt/slides/_rels/slide9.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9.xml" /><Relationship Id="rId1" Type="http://schemas.openxmlformats.org/officeDocument/2006/relationships/slideLayout" Target="../slideLayouts/slideLayout10.xml" /><Relationship Id="rId6" Type="http://schemas.openxmlformats.org/officeDocument/2006/relationships/image" Target="../media/image15.png" /><Relationship Id="rId5" Type="http://schemas.openxmlformats.org/officeDocument/2006/relationships/image" Target="../media/image14.png" /><Relationship Id="rId4" Type="http://schemas.openxmlformats.org/officeDocument/2006/relationships/image" Target="../media/image13.png" /></Relationships>
</file>

<file path=ppt/slides/_rels/slide10.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10.xml" /><Relationship Id="rId1" Type="http://schemas.openxmlformats.org/officeDocument/2006/relationships/slideLayout" Target="../slideLayouts/slideLayout11.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793790" y="1914644"/>
            <a:ext cx="7556421" cy="1956435"/>
          </a:xfrm>
          <a:prstGeom prst="rect">
            <a:avLst/>
          </a:prstGeom>
          <a:noFill/>
          <a:ln/>
        </p:spPr>
        <p:txBody>
          <a:bodyPr wrap="square" lIns="0" tIns="0" rIns="0" bIns="0" rtlCol="0" anchor="t"/>
          <a:lstStyle/>
          <a:p>
            <a:pPr marL="0" indent="0">
              <a:lnSpc>
                <a:spcPts val="7700"/>
              </a:lnSpc>
              <a:buNone/>
            </a:pPr>
            <a:r>
              <a:rPr lang="en-US" sz="6150" b="1" dirty="0">
                <a:solidFill>
                  <a:srgbClr val="333F70"/>
                </a:solidFill>
                <a:latin typeface="Unbounded" pitchFamily="34" charset="0"/>
                <a:ea typeface="Unbounded" pitchFamily="34" charset="-122"/>
                <a:cs typeface="Unbounded" pitchFamily="34" charset="-120"/>
              </a:rPr>
              <a:t>Introduction to Carbocations</a:t>
            </a:r>
            <a:endParaRPr lang="en-US" sz="6150" dirty="0"/>
          </a:p>
        </p:txBody>
      </p:sp>
      <p:sp>
        <p:nvSpPr>
          <p:cNvPr id="4" name="Text 1"/>
          <p:cNvSpPr/>
          <p:nvPr/>
        </p:nvSpPr>
        <p:spPr>
          <a:xfrm>
            <a:off x="975241" y="4588124"/>
            <a:ext cx="12080337" cy="1528235"/>
          </a:xfrm>
          <a:prstGeom prst="rect">
            <a:avLst/>
          </a:prstGeom>
          <a:noFill/>
          <a:ln/>
        </p:spPr>
        <p:txBody>
          <a:bodyPr wrap="square" lIns="0" tIns="0" rIns="0" bIns="0" rtlCol="0" anchor="t"/>
          <a:lstStyle/>
          <a:p>
            <a:pPr marL="0" indent="0">
              <a:lnSpc>
                <a:spcPts val="2850"/>
              </a:lnSpc>
              <a:buNone/>
            </a:pPr>
            <a:r>
              <a:rPr lang="en-US" sz="1750" b="1" dirty="0">
                <a:solidFill>
                  <a:srgbClr val="333F70"/>
                </a:solidFill>
                <a:latin typeface="Open Sans" pitchFamily="34" charset="0"/>
                <a:ea typeface="Open Sans" pitchFamily="34" charset="-122"/>
                <a:cs typeface="Open Sans" pitchFamily="34" charset="-120"/>
              </a:rPr>
              <a:t> Carbocations are positively charged carbon-based species that play a crucial role in many organic reactions. These reactive intermediates are key to understanding important mechanisms like nucleophilic substitution, elimination, and rearrangements.</a:t>
            </a:r>
          </a:p>
          <a:p>
            <a:pPr marL="0" indent="0">
              <a:lnSpc>
                <a:spcPts val="2850"/>
              </a:lnSpc>
              <a:buNone/>
            </a:pPr>
            <a:endParaRPr lang="en-IN" sz="1750" b="1" dirty="0">
              <a:solidFill>
                <a:srgbClr val="333F70"/>
              </a:solidFill>
              <a:latin typeface="Open Sans" pitchFamily="34" charset="0"/>
              <a:ea typeface="Open Sans" pitchFamily="34" charset="-122"/>
              <a:cs typeface="Open Sans" pitchFamily="34" charset="-120"/>
            </a:endParaRPr>
          </a:p>
          <a:p>
            <a:pPr marL="0" indent="0">
              <a:lnSpc>
                <a:spcPts val="2850"/>
              </a:lnSpc>
              <a:buNone/>
            </a:pPr>
            <a:endParaRPr lang="en-IN" sz="1750" b="1" dirty="0">
              <a:solidFill>
                <a:srgbClr val="333F70"/>
              </a:solidFill>
              <a:latin typeface="Open Sans" pitchFamily="34" charset="0"/>
              <a:ea typeface="Open Sans" pitchFamily="34" charset="-122"/>
              <a:cs typeface="Open Sans" pitchFamily="34" charset="-120"/>
            </a:endParaRPr>
          </a:p>
          <a:p>
            <a:pPr marL="0" indent="0">
              <a:lnSpc>
                <a:spcPts val="2850"/>
              </a:lnSpc>
              <a:buNone/>
            </a:pPr>
            <a:endParaRPr lang="en-IN" sz="1750" b="1" dirty="0">
              <a:solidFill>
                <a:srgbClr val="333F70"/>
              </a:solidFill>
              <a:latin typeface="Open Sans" pitchFamily="34" charset="0"/>
              <a:ea typeface="Open Sans" pitchFamily="34" charset="-122"/>
              <a:cs typeface="Open Sans" pitchFamily="34" charset="-120"/>
            </a:endParaRPr>
          </a:p>
          <a:p>
            <a:pPr marL="0" indent="0">
              <a:lnSpc>
                <a:spcPts val="2850"/>
              </a:lnSpc>
              <a:buNone/>
            </a:pPr>
            <a:endParaRPr lang="en-IN" sz="1750" b="1" dirty="0">
              <a:solidFill>
                <a:srgbClr val="333F70"/>
              </a:solidFill>
              <a:latin typeface="Open Sans" pitchFamily="34" charset="0"/>
              <a:ea typeface="Open Sans" pitchFamily="34" charset="-122"/>
              <a:cs typeface="Open Sans" pitchFamily="34" charset="-120"/>
            </a:endParaRPr>
          </a:p>
        </p:txBody>
      </p:sp>
      <p:sp>
        <p:nvSpPr>
          <p:cNvPr id="5" name="Shape 2"/>
          <p:cNvSpPr/>
          <p:nvPr/>
        </p:nvSpPr>
        <p:spPr>
          <a:xfrm>
            <a:off x="793790" y="5934908"/>
            <a:ext cx="362903" cy="362903"/>
          </a:xfrm>
          <a:prstGeom prst="roundRect">
            <a:avLst>
              <a:gd name="adj" fmla="val 25194296"/>
            </a:avLst>
          </a:prstGeom>
          <a:noFill/>
          <a:ln w="7620">
            <a:solidFill>
              <a:srgbClr val="FFFFF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644985"/>
            <a:ext cx="8654891" cy="708779"/>
          </a:xfrm>
          <a:prstGeom prst="rect">
            <a:avLst/>
          </a:prstGeom>
          <a:noFill/>
          <a:ln/>
        </p:spPr>
        <p:txBody>
          <a:bodyPr wrap="non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Definition and Structure</a:t>
            </a:r>
            <a:endParaRPr lang="en-US" sz="4450" dirty="0"/>
          </a:p>
        </p:txBody>
      </p:sp>
      <p:sp>
        <p:nvSpPr>
          <p:cNvPr id="4" name="Text 1"/>
          <p:cNvSpPr/>
          <p:nvPr/>
        </p:nvSpPr>
        <p:spPr>
          <a:xfrm>
            <a:off x="793790" y="5693926"/>
            <a:ext cx="13042821" cy="725805"/>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 Carbocations are organic compounds with a positively charged carbon atom. They can have various structures, including planar, pyramidal, and trigonal bipyramidal geometries, depending on the substituents and the degree of stabilization.</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1642586"/>
            <a:ext cx="9042202" cy="708779"/>
          </a:xfrm>
          <a:prstGeom prst="rect">
            <a:avLst/>
          </a:prstGeom>
          <a:noFill/>
          <a:ln/>
        </p:spPr>
        <p:txBody>
          <a:bodyPr wrap="non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Stability of Carbocations</a:t>
            </a:r>
            <a:endParaRPr lang="en-US" sz="4450" dirty="0"/>
          </a:p>
        </p:txBody>
      </p:sp>
      <p:sp>
        <p:nvSpPr>
          <p:cNvPr id="4" name="Shape 1"/>
          <p:cNvSpPr/>
          <p:nvPr/>
        </p:nvSpPr>
        <p:spPr>
          <a:xfrm>
            <a:off x="793790" y="2946678"/>
            <a:ext cx="510302" cy="510302"/>
          </a:xfrm>
          <a:prstGeom prst="roundRect">
            <a:avLst>
              <a:gd name="adj" fmla="val 18669"/>
            </a:avLst>
          </a:prstGeom>
          <a:solidFill>
            <a:srgbClr val="D6F5EE"/>
          </a:solidFill>
          <a:ln w="7620">
            <a:solidFill>
              <a:srgbClr val="BCDBD4"/>
            </a:solidFill>
            <a:prstDash val="solid"/>
          </a:ln>
        </p:spPr>
      </p:sp>
      <p:sp>
        <p:nvSpPr>
          <p:cNvPr id="5" name="Text 2"/>
          <p:cNvSpPr/>
          <p:nvPr/>
        </p:nvSpPr>
        <p:spPr>
          <a:xfrm>
            <a:off x="960477" y="3031688"/>
            <a:ext cx="176927" cy="340281"/>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1</a:t>
            </a:r>
            <a:endParaRPr lang="en-US" sz="2650" dirty="0"/>
          </a:p>
        </p:txBody>
      </p:sp>
      <p:sp>
        <p:nvSpPr>
          <p:cNvPr id="6" name="Text 3"/>
          <p:cNvSpPr/>
          <p:nvPr/>
        </p:nvSpPr>
        <p:spPr>
          <a:xfrm>
            <a:off x="1530906" y="2946678"/>
            <a:ext cx="3220522"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Hyperconjugation</a:t>
            </a:r>
            <a:endParaRPr lang="en-US" sz="2200" dirty="0"/>
          </a:p>
        </p:txBody>
      </p:sp>
      <p:sp>
        <p:nvSpPr>
          <p:cNvPr id="7" name="Text 4"/>
          <p:cNvSpPr/>
          <p:nvPr/>
        </p:nvSpPr>
        <p:spPr>
          <a:xfrm>
            <a:off x="1530906" y="3437096"/>
            <a:ext cx="3842147" cy="1451610"/>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The stabilization of carbocations through overlapping of the positive charge with adjacent sigma bonds is known as hyperconjugation.</a:t>
            </a:r>
            <a:endParaRPr lang="en-US" sz="1750" dirty="0"/>
          </a:p>
        </p:txBody>
      </p:sp>
      <p:sp>
        <p:nvSpPr>
          <p:cNvPr id="8" name="Shape 5"/>
          <p:cNvSpPr/>
          <p:nvPr/>
        </p:nvSpPr>
        <p:spPr>
          <a:xfrm>
            <a:off x="5599867" y="2946678"/>
            <a:ext cx="510302" cy="510302"/>
          </a:xfrm>
          <a:prstGeom prst="roundRect">
            <a:avLst>
              <a:gd name="adj" fmla="val 18669"/>
            </a:avLst>
          </a:prstGeom>
          <a:solidFill>
            <a:srgbClr val="D6F5EE"/>
          </a:solidFill>
          <a:ln w="7620">
            <a:solidFill>
              <a:srgbClr val="BCDBD4"/>
            </a:solidFill>
            <a:prstDash val="solid"/>
          </a:ln>
        </p:spPr>
      </p:sp>
      <p:sp>
        <p:nvSpPr>
          <p:cNvPr id="9" name="Text 6"/>
          <p:cNvSpPr/>
          <p:nvPr/>
        </p:nvSpPr>
        <p:spPr>
          <a:xfrm>
            <a:off x="5712976" y="3031688"/>
            <a:ext cx="284083" cy="340281"/>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2</a:t>
            </a:r>
            <a:endParaRPr lang="en-US" sz="2650" dirty="0"/>
          </a:p>
        </p:txBody>
      </p:sp>
      <p:sp>
        <p:nvSpPr>
          <p:cNvPr id="10" name="Text 7"/>
          <p:cNvSpPr/>
          <p:nvPr/>
        </p:nvSpPr>
        <p:spPr>
          <a:xfrm>
            <a:off x="6336983" y="2946678"/>
            <a:ext cx="3087886"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Inductive Effects</a:t>
            </a:r>
            <a:endParaRPr lang="en-US" sz="2200" dirty="0"/>
          </a:p>
        </p:txBody>
      </p:sp>
      <p:sp>
        <p:nvSpPr>
          <p:cNvPr id="11" name="Text 8"/>
          <p:cNvSpPr/>
          <p:nvPr/>
        </p:nvSpPr>
        <p:spPr>
          <a:xfrm>
            <a:off x="6336983" y="3437096"/>
            <a:ext cx="3842147" cy="1451610"/>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Electron-donating substituents can stabilize carbocations through inductive effects, helping to delocalize the positive charge.</a:t>
            </a:r>
            <a:endParaRPr lang="en-US" sz="1750" dirty="0"/>
          </a:p>
        </p:txBody>
      </p:sp>
      <p:sp>
        <p:nvSpPr>
          <p:cNvPr id="12" name="Shape 9"/>
          <p:cNvSpPr/>
          <p:nvPr/>
        </p:nvSpPr>
        <p:spPr>
          <a:xfrm>
            <a:off x="793790" y="5370671"/>
            <a:ext cx="510302" cy="510302"/>
          </a:xfrm>
          <a:prstGeom prst="roundRect">
            <a:avLst>
              <a:gd name="adj" fmla="val 18669"/>
            </a:avLst>
          </a:prstGeom>
          <a:solidFill>
            <a:srgbClr val="D6F5EE"/>
          </a:solidFill>
          <a:ln w="7620">
            <a:solidFill>
              <a:srgbClr val="BCDBD4"/>
            </a:solidFill>
            <a:prstDash val="solid"/>
          </a:ln>
        </p:spPr>
      </p:sp>
      <p:sp>
        <p:nvSpPr>
          <p:cNvPr id="13" name="Text 10"/>
          <p:cNvSpPr/>
          <p:nvPr/>
        </p:nvSpPr>
        <p:spPr>
          <a:xfrm>
            <a:off x="906185" y="5455682"/>
            <a:ext cx="285512" cy="340281"/>
          </a:xfrm>
          <a:prstGeom prst="rect">
            <a:avLst/>
          </a:prstGeom>
          <a:noFill/>
          <a:ln/>
        </p:spPr>
        <p:txBody>
          <a:bodyPr wrap="none" lIns="0" tIns="0" rIns="0" bIns="0" rtlCol="0" anchor="t"/>
          <a:lstStyle/>
          <a:p>
            <a:pPr marL="0" indent="0" algn="ctr">
              <a:lnSpc>
                <a:spcPts val="2650"/>
              </a:lnSpc>
              <a:buNone/>
            </a:pPr>
            <a:r>
              <a:rPr lang="en-US" sz="2650" b="1" dirty="0">
                <a:solidFill>
                  <a:srgbClr val="333F70"/>
                </a:solidFill>
                <a:latin typeface="Unbounded" pitchFamily="34" charset="0"/>
                <a:ea typeface="Unbounded" pitchFamily="34" charset="-122"/>
                <a:cs typeface="Unbounded" pitchFamily="34" charset="-120"/>
              </a:rPr>
              <a:t>3</a:t>
            </a:r>
            <a:endParaRPr lang="en-US" sz="2650" dirty="0"/>
          </a:p>
        </p:txBody>
      </p:sp>
      <p:sp>
        <p:nvSpPr>
          <p:cNvPr id="14" name="Text 11"/>
          <p:cNvSpPr/>
          <p:nvPr/>
        </p:nvSpPr>
        <p:spPr>
          <a:xfrm>
            <a:off x="1530906" y="5370671"/>
            <a:ext cx="4324231"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Resonance Stabilization</a:t>
            </a:r>
            <a:endParaRPr lang="en-US" sz="2200" dirty="0"/>
          </a:p>
        </p:txBody>
      </p:sp>
      <p:sp>
        <p:nvSpPr>
          <p:cNvPr id="15" name="Text 12"/>
          <p:cNvSpPr/>
          <p:nvPr/>
        </p:nvSpPr>
        <p:spPr>
          <a:xfrm>
            <a:off x="1530906" y="5861090"/>
            <a:ext cx="8648105" cy="725805"/>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Carbocations can be stabilized by resonance, where the positive charge is distributed across multiple atoms.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358509"/>
            <a:ext cx="9764554" cy="708779"/>
          </a:xfrm>
          <a:prstGeom prst="rect">
            <a:avLst/>
          </a:prstGeom>
          <a:noFill/>
          <a:ln/>
        </p:spPr>
        <p:txBody>
          <a:bodyPr wrap="non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Formation of Carbocations</a:t>
            </a:r>
            <a:endParaRPr lang="en-US" sz="4450" dirty="0"/>
          </a:p>
        </p:txBody>
      </p:sp>
      <p:sp>
        <p:nvSpPr>
          <p:cNvPr id="3" name="Text 1"/>
          <p:cNvSpPr/>
          <p:nvPr/>
        </p:nvSpPr>
        <p:spPr>
          <a:xfrm>
            <a:off x="793790" y="3634264"/>
            <a:ext cx="3749040"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Heterolytic Cleavage</a:t>
            </a:r>
            <a:endParaRPr lang="en-US" sz="2200" dirty="0"/>
          </a:p>
        </p:txBody>
      </p:sp>
      <p:sp>
        <p:nvSpPr>
          <p:cNvPr id="4" name="Text 2"/>
          <p:cNvSpPr/>
          <p:nvPr/>
        </p:nvSpPr>
        <p:spPr>
          <a:xfrm>
            <a:off x="793790" y="421540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Carbocations can form via the heterolytic cleavage of C-X bonds, where X is a leaving group like a halide or a weak base.</a:t>
            </a:r>
            <a:endParaRPr lang="en-US" sz="1750" dirty="0"/>
          </a:p>
        </p:txBody>
      </p:sp>
      <p:sp>
        <p:nvSpPr>
          <p:cNvPr id="5" name="Text 3"/>
          <p:cNvSpPr/>
          <p:nvPr/>
        </p:nvSpPr>
        <p:spPr>
          <a:xfrm>
            <a:off x="5332928" y="3634264"/>
            <a:ext cx="3649028"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Hydride Abstraction</a:t>
            </a:r>
            <a:endParaRPr lang="en-US" sz="2200" dirty="0"/>
          </a:p>
        </p:txBody>
      </p:sp>
      <p:sp>
        <p:nvSpPr>
          <p:cNvPr id="6" name="Text 4"/>
          <p:cNvSpPr/>
          <p:nvPr/>
        </p:nvSpPr>
        <p:spPr>
          <a:xfrm>
            <a:off x="5332928" y="4215408"/>
            <a:ext cx="3978116" cy="1451610"/>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Carbocations can also be generated through the abstraction of a hydride (H-) from an alkane or alkyl group by a Lewis acid.</a:t>
            </a:r>
            <a:endParaRPr lang="en-US" sz="1750" dirty="0"/>
          </a:p>
        </p:txBody>
      </p:sp>
      <p:sp>
        <p:nvSpPr>
          <p:cNvPr id="7" name="Text 5"/>
          <p:cNvSpPr/>
          <p:nvPr/>
        </p:nvSpPr>
        <p:spPr>
          <a:xfrm>
            <a:off x="9872067" y="3634264"/>
            <a:ext cx="3032165" cy="354330"/>
          </a:xfrm>
          <a:prstGeom prst="rect">
            <a:avLst/>
          </a:prstGeom>
          <a:noFill/>
          <a:ln/>
        </p:spPr>
        <p:txBody>
          <a:bodyPr wrap="none" lIns="0" tIns="0" rIns="0" bIns="0" rtlCol="0" anchor="t"/>
          <a:lstStyle/>
          <a:p>
            <a:pPr marL="0" indent="0">
              <a:lnSpc>
                <a:spcPts val="2750"/>
              </a:lnSpc>
              <a:buNone/>
            </a:pPr>
            <a:r>
              <a:rPr lang="en-US" sz="2200" b="1" dirty="0">
                <a:solidFill>
                  <a:srgbClr val="333F70"/>
                </a:solidFill>
                <a:latin typeface="Unbounded" pitchFamily="34" charset="0"/>
                <a:ea typeface="Unbounded" pitchFamily="34" charset="-122"/>
                <a:cs typeface="Unbounded" pitchFamily="34" charset="-120"/>
              </a:rPr>
              <a:t>Rearrangements</a:t>
            </a:r>
            <a:endParaRPr lang="en-US" sz="2200" dirty="0"/>
          </a:p>
        </p:txBody>
      </p:sp>
      <p:sp>
        <p:nvSpPr>
          <p:cNvPr id="8" name="Text 6"/>
          <p:cNvSpPr/>
          <p:nvPr/>
        </p:nvSpPr>
        <p:spPr>
          <a:xfrm>
            <a:off x="9872067" y="4215408"/>
            <a:ext cx="3978116" cy="1088708"/>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Carbocations can undergo rearrangements, where alkyl groups shift to stabilize the positive charge.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644985"/>
            <a:ext cx="12750165" cy="708779"/>
          </a:xfrm>
          <a:prstGeom prst="rect">
            <a:avLst/>
          </a:prstGeom>
          <a:noFill/>
          <a:ln/>
        </p:spPr>
        <p:txBody>
          <a:bodyPr wrap="non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Nucleophilic Substitution Reactions</a:t>
            </a:r>
            <a:endParaRPr lang="en-US" sz="4450" dirty="0"/>
          </a:p>
        </p:txBody>
      </p:sp>
      <p:sp>
        <p:nvSpPr>
          <p:cNvPr id="4" name="Text 1"/>
          <p:cNvSpPr/>
          <p:nvPr/>
        </p:nvSpPr>
        <p:spPr>
          <a:xfrm>
            <a:off x="793790" y="5693926"/>
            <a:ext cx="13042821" cy="725805"/>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 In nucleophilic substitution reactions, carbocations act as electrophilic reaction intermediates, where a nucleophile attacks the positively charged carbon to displace a leaving group and form a new product.</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300521"/>
          </a:xfrm>
          <a:prstGeom prst="rect">
            <a:avLst/>
          </a:prstGeom>
        </p:spPr>
      </p:pic>
      <p:sp>
        <p:nvSpPr>
          <p:cNvPr id="3" name="Text 0"/>
          <p:cNvSpPr/>
          <p:nvPr/>
        </p:nvSpPr>
        <p:spPr>
          <a:xfrm>
            <a:off x="632222" y="2755583"/>
            <a:ext cx="6182558" cy="564475"/>
          </a:xfrm>
          <a:prstGeom prst="rect">
            <a:avLst/>
          </a:prstGeom>
          <a:noFill/>
          <a:ln/>
        </p:spPr>
        <p:txBody>
          <a:bodyPr wrap="none" lIns="0" tIns="0" rIns="0" bIns="0" rtlCol="0" anchor="t"/>
          <a:lstStyle/>
          <a:p>
            <a:pPr marL="0" indent="0">
              <a:lnSpc>
                <a:spcPts val="4400"/>
              </a:lnSpc>
              <a:buNone/>
            </a:pPr>
            <a:r>
              <a:rPr lang="en-US" sz="3550" b="1" dirty="0">
                <a:solidFill>
                  <a:srgbClr val="333F70"/>
                </a:solidFill>
                <a:latin typeface="Unbounded" pitchFamily="34" charset="0"/>
                <a:ea typeface="Unbounded" pitchFamily="34" charset="-122"/>
                <a:cs typeface="Unbounded" pitchFamily="34" charset="-120"/>
              </a:rPr>
              <a:t>Elimination Reactions</a:t>
            </a:r>
            <a:endParaRPr lang="en-US" sz="3550" dirty="0"/>
          </a:p>
        </p:txBody>
      </p:sp>
      <p:sp>
        <p:nvSpPr>
          <p:cNvPr id="4" name="Shape 1"/>
          <p:cNvSpPr/>
          <p:nvPr/>
        </p:nvSpPr>
        <p:spPr>
          <a:xfrm>
            <a:off x="632222" y="5661541"/>
            <a:ext cx="13365956" cy="22860"/>
          </a:xfrm>
          <a:prstGeom prst="roundRect">
            <a:avLst>
              <a:gd name="adj" fmla="val 331920"/>
            </a:avLst>
          </a:prstGeom>
          <a:solidFill>
            <a:srgbClr val="BCDBD4"/>
          </a:solidFill>
          <a:ln/>
        </p:spPr>
      </p:sp>
      <p:sp>
        <p:nvSpPr>
          <p:cNvPr id="5" name="Shape 2"/>
          <p:cNvSpPr/>
          <p:nvPr/>
        </p:nvSpPr>
        <p:spPr>
          <a:xfrm>
            <a:off x="3917037" y="5029319"/>
            <a:ext cx="22860" cy="632222"/>
          </a:xfrm>
          <a:prstGeom prst="roundRect">
            <a:avLst>
              <a:gd name="adj" fmla="val 331920"/>
            </a:avLst>
          </a:prstGeom>
          <a:solidFill>
            <a:srgbClr val="BCDBD4"/>
          </a:solidFill>
          <a:ln/>
        </p:spPr>
      </p:sp>
      <p:sp>
        <p:nvSpPr>
          <p:cNvPr id="6" name="Shape 3"/>
          <p:cNvSpPr/>
          <p:nvPr/>
        </p:nvSpPr>
        <p:spPr>
          <a:xfrm>
            <a:off x="3725228" y="5458301"/>
            <a:ext cx="406479" cy="406479"/>
          </a:xfrm>
          <a:prstGeom prst="roundRect">
            <a:avLst>
              <a:gd name="adj" fmla="val 18667"/>
            </a:avLst>
          </a:prstGeom>
          <a:solidFill>
            <a:srgbClr val="D6F5EE"/>
          </a:solidFill>
          <a:ln w="7620">
            <a:solidFill>
              <a:srgbClr val="BCDBD4"/>
            </a:solidFill>
            <a:prstDash val="solid"/>
          </a:ln>
        </p:spPr>
      </p:sp>
      <p:sp>
        <p:nvSpPr>
          <p:cNvPr id="7" name="Text 4"/>
          <p:cNvSpPr/>
          <p:nvPr/>
        </p:nvSpPr>
        <p:spPr>
          <a:xfrm>
            <a:off x="3857982" y="5526048"/>
            <a:ext cx="140851" cy="27098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1</a:t>
            </a:r>
            <a:endParaRPr lang="en-US" sz="2100" dirty="0"/>
          </a:p>
        </p:txBody>
      </p:sp>
      <p:sp>
        <p:nvSpPr>
          <p:cNvPr id="8" name="Text 5"/>
          <p:cNvSpPr/>
          <p:nvPr/>
        </p:nvSpPr>
        <p:spPr>
          <a:xfrm>
            <a:off x="2799397" y="3880009"/>
            <a:ext cx="2258139" cy="282297"/>
          </a:xfrm>
          <a:prstGeom prst="rect">
            <a:avLst/>
          </a:prstGeom>
          <a:noFill/>
          <a:ln/>
        </p:spPr>
        <p:txBody>
          <a:bodyPr wrap="none" lIns="0" tIns="0" rIns="0" bIns="0" rtlCol="0" anchor="t"/>
          <a:lstStyle/>
          <a:p>
            <a:pPr marL="0" indent="0" algn="ctr">
              <a:lnSpc>
                <a:spcPts val="2200"/>
              </a:lnSpc>
              <a:buNone/>
            </a:pPr>
            <a:r>
              <a:rPr lang="en-US" sz="1750" b="1" dirty="0">
                <a:solidFill>
                  <a:srgbClr val="333F70"/>
                </a:solidFill>
                <a:latin typeface="Unbounded" pitchFamily="34" charset="0"/>
                <a:ea typeface="Unbounded" pitchFamily="34" charset="-122"/>
                <a:cs typeface="Unbounded" pitchFamily="34" charset="-120"/>
              </a:rPr>
              <a:t>E1 Mechanism</a:t>
            </a:r>
            <a:endParaRPr lang="en-US" sz="1750" dirty="0"/>
          </a:p>
        </p:txBody>
      </p:sp>
      <p:sp>
        <p:nvSpPr>
          <p:cNvPr id="9" name="Text 6"/>
          <p:cNvSpPr/>
          <p:nvPr/>
        </p:nvSpPr>
        <p:spPr>
          <a:xfrm>
            <a:off x="812840" y="4270653"/>
            <a:ext cx="6231374" cy="577929"/>
          </a:xfrm>
          <a:prstGeom prst="rect">
            <a:avLst/>
          </a:prstGeom>
          <a:noFill/>
          <a:ln/>
        </p:spPr>
        <p:txBody>
          <a:bodyPr wrap="square" lIns="0" tIns="0" rIns="0" bIns="0" rtlCol="0" anchor="t"/>
          <a:lstStyle/>
          <a:p>
            <a:pPr marL="0" indent="0" algn="ctr">
              <a:lnSpc>
                <a:spcPts val="2250"/>
              </a:lnSpc>
              <a:buNone/>
            </a:pPr>
            <a:r>
              <a:rPr lang="en-US" sz="1400" dirty="0">
                <a:solidFill>
                  <a:srgbClr val="333F70"/>
                </a:solidFill>
                <a:latin typeface="Open Sans" pitchFamily="34" charset="0"/>
                <a:ea typeface="Open Sans" pitchFamily="34" charset="-122"/>
                <a:cs typeface="Open Sans" pitchFamily="34" charset="-120"/>
              </a:rPr>
              <a:t>In the E1 mechanism, a carbocation intermediate is formed, followed by the elimination of a leaving group to create an alkene.</a:t>
            </a:r>
            <a:endParaRPr lang="en-US" sz="1400" dirty="0"/>
          </a:p>
        </p:txBody>
      </p:sp>
      <p:sp>
        <p:nvSpPr>
          <p:cNvPr id="10" name="Shape 7"/>
          <p:cNvSpPr/>
          <p:nvPr/>
        </p:nvSpPr>
        <p:spPr>
          <a:xfrm>
            <a:off x="7303651" y="5661541"/>
            <a:ext cx="22860" cy="632222"/>
          </a:xfrm>
          <a:prstGeom prst="roundRect">
            <a:avLst>
              <a:gd name="adj" fmla="val 331920"/>
            </a:avLst>
          </a:prstGeom>
          <a:solidFill>
            <a:srgbClr val="BCDBD4"/>
          </a:solidFill>
          <a:ln/>
        </p:spPr>
      </p:sp>
      <p:sp>
        <p:nvSpPr>
          <p:cNvPr id="11" name="Shape 8"/>
          <p:cNvSpPr/>
          <p:nvPr/>
        </p:nvSpPr>
        <p:spPr>
          <a:xfrm>
            <a:off x="7111841" y="5458301"/>
            <a:ext cx="406479" cy="406479"/>
          </a:xfrm>
          <a:prstGeom prst="roundRect">
            <a:avLst>
              <a:gd name="adj" fmla="val 18667"/>
            </a:avLst>
          </a:prstGeom>
          <a:solidFill>
            <a:srgbClr val="D6F5EE"/>
          </a:solidFill>
          <a:ln w="7620">
            <a:solidFill>
              <a:srgbClr val="BCDBD4"/>
            </a:solidFill>
            <a:prstDash val="solid"/>
          </a:ln>
        </p:spPr>
      </p:sp>
      <p:sp>
        <p:nvSpPr>
          <p:cNvPr id="12" name="Text 9"/>
          <p:cNvSpPr/>
          <p:nvPr/>
        </p:nvSpPr>
        <p:spPr>
          <a:xfrm>
            <a:off x="7201972" y="5526048"/>
            <a:ext cx="226219" cy="27098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2</a:t>
            </a:r>
            <a:endParaRPr lang="en-US" sz="2100" dirty="0"/>
          </a:p>
        </p:txBody>
      </p:sp>
      <p:sp>
        <p:nvSpPr>
          <p:cNvPr id="13" name="Text 10"/>
          <p:cNvSpPr/>
          <p:nvPr/>
        </p:nvSpPr>
        <p:spPr>
          <a:xfrm>
            <a:off x="6186011" y="6474500"/>
            <a:ext cx="2258139" cy="282297"/>
          </a:xfrm>
          <a:prstGeom prst="rect">
            <a:avLst/>
          </a:prstGeom>
          <a:noFill/>
          <a:ln/>
        </p:spPr>
        <p:txBody>
          <a:bodyPr wrap="none" lIns="0" tIns="0" rIns="0" bIns="0" rtlCol="0" anchor="t"/>
          <a:lstStyle/>
          <a:p>
            <a:pPr marL="0" indent="0" algn="ctr">
              <a:lnSpc>
                <a:spcPts val="2200"/>
              </a:lnSpc>
              <a:buNone/>
            </a:pPr>
            <a:r>
              <a:rPr lang="en-US" sz="1750" b="1" dirty="0">
                <a:solidFill>
                  <a:srgbClr val="333F70"/>
                </a:solidFill>
                <a:latin typeface="Unbounded" pitchFamily="34" charset="0"/>
                <a:ea typeface="Unbounded" pitchFamily="34" charset="-122"/>
                <a:cs typeface="Unbounded" pitchFamily="34" charset="-120"/>
              </a:rPr>
              <a:t>E2 Mechanism</a:t>
            </a:r>
            <a:endParaRPr lang="en-US" sz="1750" dirty="0"/>
          </a:p>
        </p:txBody>
      </p:sp>
      <p:sp>
        <p:nvSpPr>
          <p:cNvPr id="14" name="Text 11"/>
          <p:cNvSpPr/>
          <p:nvPr/>
        </p:nvSpPr>
        <p:spPr>
          <a:xfrm>
            <a:off x="4199453" y="6865144"/>
            <a:ext cx="6231374" cy="866894"/>
          </a:xfrm>
          <a:prstGeom prst="rect">
            <a:avLst/>
          </a:prstGeom>
          <a:noFill/>
          <a:ln/>
        </p:spPr>
        <p:txBody>
          <a:bodyPr wrap="square" lIns="0" tIns="0" rIns="0" bIns="0" rtlCol="0" anchor="t"/>
          <a:lstStyle/>
          <a:p>
            <a:pPr marL="0" indent="0" algn="ctr">
              <a:lnSpc>
                <a:spcPts val="2250"/>
              </a:lnSpc>
              <a:buNone/>
            </a:pPr>
            <a:r>
              <a:rPr lang="en-US" sz="1400" dirty="0">
                <a:solidFill>
                  <a:srgbClr val="333F70"/>
                </a:solidFill>
                <a:latin typeface="Open Sans" pitchFamily="34" charset="0"/>
                <a:ea typeface="Open Sans" pitchFamily="34" charset="-122"/>
                <a:cs typeface="Open Sans" pitchFamily="34" charset="-120"/>
              </a:rPr>
              <a:t>The E2 mechanism involves the concerted elimination of a leaving group and a hydrogen atom, forming an alkene without a carbocation intermediate.</a:t>
            </a:r>
            <a:endParaRPr lang="en-US" sz="1400" dirty="0"/>
          </a:p>
        </p:txBody>
      </p:sp>
      <p:sp>
        <p:nvSpPr>
          <p:cNvPr id="15" name="Shape 12"/>
          <p:cNvSpPr/>
          <p:nvPr/>
        </p:nvSpPr>
        <p:spPr>
          <a:xfrm>
            <a:off x="10690384" y="5029319"/>
            <a:ext cx="22860" cy="632222"/>
          </a:xfrm>
          <a:prstGeom prst="roundRect">
            <a:avLst>
              <a:gd name="adj" fmla="val 331920"/>
            </a:avLst>
          </a:prstGeom>
          <a:solidFill>
            <a:srgbClr val="BCDBD4"/>
          </a:solidFill>
          <a:ln/>
        </p:spPr>
      </p:sp>
      <p:sp>
        <p:nvSpPr>
          <p:cNvPr id="16" name="Shape 13"/>
          <p:cNvSpPr/>
          <p:nvPr/>
        </p:nvSpPr>
        <p:spPr>
          <a:xfrm>
            <a:off x="10498574" y="5458301"/>
            <a:ext cx="406479" cy="406479"/>
          </a:xfrm>
          <a:prstGeom prst="roundRect">
            <a:avLst>
              <a:gd name="adj" fmla="val 18667"/>
            </a:avLst>
          </a:prstGeom>
          <a:solidFill>
            <a:srgbClr val="D6F5EE"/>
          </a:solidFill>
          <a:ln w="7620">
            <a:solidFill>
              <a:srgbClr val="BCDBD4"/>
            </a:solidFill>
            <a:prstDash val="solid"/>
          </a:ln>
        </p:spPr>
      </p:sp>
      <p:sp>
        <p:nvSpPr>
          <p:cNvPr id="17" name="Text 14"/>
          <p:cNvSpPr/>
          <p:nvPr/>
        </p:nvSpPr>
        <p:spPr>
          <a:xfrm>
            <a:off x="10588109" y="5526048"/>
            <a:ext cx="227290" cy="270986"/>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pitchFamily="34" charset="0"/>
                <a:ea typeface="Unbounded" pitchFamily="34" charset="-122"/>
                <a:cs typeface="Unbounded" pitchFamily="34" charset="-120"/>
              </a:rPr>
              <a:t>3</a:t>
            </a:r>
            <a:endParaRPr lang="en-US" sz="2100" dirty="0"/>
          </a:p>
        </p:txBody>
      </p:sp>
      <p:sp>
        <p:nvSpPr>
          <p:cNvPr id="18" name="Text 15"/>
          <p:cNvSpPr/>
          <p:nvPr/>
        </p:nvSpPr>
        <p:spPr>
          <a:xfrm>
            <a:off x="9495949" y="3591044"/>
            <a:ext cx="2411611" cy="282297"/>
          </a:xfrm>
          <a:prstGeom prst="rect">
            <a:avLst/>
          </a:prstGeom>
          <a:noFill/>
          <a:ln/>
        </p:spPr>
        <p:txBody>
          <a:bodyPr wrap="none" lIns="0" tIns="0" rIns="0" bIns="0" rtlCol="0" anchor="t"/>
          <a:lstStyle/>
          <a:p>
            <a:pPr marL="0" indent="0" algn="ctr">
              <a:lnSpc>
                <a:spcPts val="2200"/>
              </a:lnSpc>
              <a:buNone/>
            </a:pPr>
            <a:r>
              <a:rPr lang="en-US" sz="1750" b="1" dirty="0">
                <a:solidFill>
                  <a:srgbClr val="333F70"/>
                </a:solidFill>
                <a:latin typeface="Unbounded" pitchFamily="34" charset="0"/>
                <a:ea typeface="Unbounded" pitchFamily="34" charset="-122"/>
                <a:cs typeface="Unbounded" pitchFamily="34" charset="-120"/>
              </a:rPr>
              <a:t>Stereochemistry</a:t>
            </a:r>
            <a:endParaRPr lang="en-US" sz="1750" dirty="0"/>
          </a:p>
        </p:txBody>
      </p:sp>
      <p:sp>
        <p:nvSpPr>
          <p:cNvPr id="19" name="Text 16"/>
          <p:cNvSpPr/>
          <p:nvPr/>
        </p:nvSpPr>
        <p:spPr>
          <a:xfrm>
            <a:off x="7586067" y="3981688"/>
            <a:ext cx="6231493" cy="866894"/>
          </a:xfrm>
          <a:prstGeom prst="rect">
            <a:avLst/>
          </a:prstGeom>
          <a:noFill/>
          <a:ln/>
        </p:spPr>
        <p:txBody>
          <a:bodyPr wrap="square" lIns="0" tIns="0" rIns="0" bIns="0" rtlCol="0" anchor="t"/>
          <a:lstStyle/>
          <a:p>
            <a:pPr marL="0" indent="0" algn="ctr">
              <a:lnSpc>
                <a:spcPts val="2250"/>
              </a:lnSpc>
              <a:buNone/>
            </a:pPr>
            <a:r>
              <a:rPr lang="en-US" sz="1400" dirty="0">
                <a:solidFill>
                  <a:srgbClr val="333F70"/>
                </a:solidFill>
                <a:latin typeface="Open Sans" pitchFamily="34" charset="0"/>
                <a:ea typeface="Open Sans" pitchFamily="34" charset="-122"/>
                <a:cs typeface="Open Sans" pitchFamily="34" charset="-120"/>
              </a:rPr>
              <a:t>The stereochemistry of the alkene product in elimination reactions is determined by the mechanism and the stability of the carbocation intermediate.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241708" cy="8229600"/>
          </a:xfrm>
          <a:prstGeom prst="rect">
            <a:avLst/>
          </a:prstGeom>
        </p:spPr>
      </p:pic>
      <p:sp>
        <p:nvSpPr>
          <p:cNvPr id="3" name="Text 0"/>
          <p:cNvSpPr/>
          <p:nvPr/>
        </p:nvSpPr>
        <p:spPr>
          <a:xfrm>
            <a:off x="4400550" y="1085017"/>
            <a:ext cx="8796933" cy="663297"/>
          </a:xfrm>
          <a:prstGeom prst="rect">
            <a:avLst/>
          </a:prstGeom>
          <a:noFill/>
          <a:ln/>
        </p:spPr>
        <p:txBody>
          <a:bodyPr wrap="none" lIns="0" tIns="0" rIns="0" bIns="0" rtlCol="0" anchor="t"/>
          <a:lstStyle/>
          <a:p>
            <a:pPr marL="0" indent="0">
              <a:lnSpc>
                <a:spcPts val="5200"/>
              </a:lnSpc>
              <a:buNone/>
            </a:pPr>
            <a:r>
              <a:rPr lang="en-US" sz="4150" b="1" dirty="0">
                <a:solidFill>
                  <a:srgbClr val="333F70"/>
                </a:solidFill>
                <a:latin typeface="Unbounded" pitchFamily="34" charset="0"/>
                <a:ea typeface="Unbounded" pitchFamily="34" charset="-122"/>
                <a:cs typeface="Unbounded" pitchFamily="34" charset="-120"/>
              </a:rPr>
              <a:t>Rearrangement Reactions</a:t>
            </a:r>
            <a:endParaRPr lang="en-US" sz="4150" dirty="0"/>
          </a:p>
        </p:txBody>
      </p:sp>
      <p:pic>
        <p:nvPicPr>
          <p:cNvPr id="4" name="Image 1" descr="preencoded.png"/>
          <p:cNvPicPr>
            <a:picLocks noChangeAspect="1"/>
          </p:cNvPicPr>
          <p:nvPr/>
        </p:nvPicPr>
        <p:blipFill>
          <a:blip r:embed="rId4"/>
          <a:stretch>
            <a:fillRect/>
          </a:stretch>
        </p:blipFill>
        <p:spPr>
          <a:xfrm>
            <a:off x="4400550" y="2066687"/>
            <a:ext cx="530662" cy="530662"/>
          </a:xfrm>
          <a:prstGeom prst="rect">
            <a:avLst/>
          </a:prstGeom>
        </p:spPr>
      </p:pic>
      <p:sp>
        <p:nvSpPr>
          <p:cNvPr id="5" name="Text 1"/>
          <p:cNvSpPr/>
          <p:nvPr/>
        </p:nvSpPr>
        <p:spPr>
          <a:xfrm>
            <a:off x="4400550" y="2809518"/>
            <a:ext cx="2653427" cy="33170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pitchFamily="34" charset="0"/>
                <a:ea typeface="Unbounded" pitchFamily="34" charset="-122"/>
                <a:cs typeface="Unbounded" pitchFamily="34" charset="-120"/>
              </a:rPr>
              <a:t>Alkyl Shifts</a:t>
            </a:r>
            <a:endParaRPr lang="en-US" sz="2050" dirty="0"/>
          </a:p>
        </p:txBody>
      </p:sp>
      <p:sp>
        <p:nvSpPr>
          <p:cNvPr id="6" name="Text 2"/>
          <p:cNvSpPr/>
          <p:nvPr/>
        </p:nvSpPr>
        <p:spPr>
          <a:xfrm>
            <a:off x="4400550" y="3268504"/>
            <a:ext cx="4584263" cy="1018699"/>
          </a:xfrm>
          <a:prstGeom prst="rect">
            <a:avLst/>
          </a:prstGeom>
          <a:noFill/>
          <a:ln/>
        </p:spPr>
        <p:txBody>
          <a:bodyPr wrap="square" lIns="0" tIns="0" rIns="0" bIns="0" rtlCol="0" anchor="t"/>
          <a:lstStyle/>
          <a:p>
            <a:pPr marL="0" indent="0" algn="l">
              <a:lnSpc>
                <a:spcPts val="2650"/>
              </a:lnSpc>
              <a:buNone/>
            </a:pPr>
            <a:r>
              <a:rPr lang="en-US" sz="1650" dirty="0">
                <a:solidFill>
                  <a:srgbClr val="333F70"/>
                </a:solidFill>
                <a:latin typeface="Open Sans" pitchFamily="34" charset="0"/>
                <a:ea typeface="Open Sans" pitchFamily="34" charset="-122"/>
                <a:cs typeface="Open Sans" pitchFamily="34" charset="-120"/>
              </a:rPr>
              <a:t>Alkyl groups can shift to stabilize a carbocation, forming a more stable rearranged carbocation.</a:t>
            </a:r>
            <a:endParaRPr lang="en-US" sz="1650" dirty="0"/>
          </a:p>
        </p:txBody>
      </p:sp>
      <p:pic>
        <p:nvPicPr>
          <p:cNvPr id="7" name="Image 2" descr="preencoded.png"/>
          <p:cNvPicPr>
            <a:picLocks noChangeAspect="1"/>
          </p:cNvPicPr>
          <p:nvPr/>
        </p:nvPicPr>
        <p:blipFill>
          <a:blip r:embed="rId5"/>
          <a:stretch>
            <a:fillRect/>
          </a:stretch>
        </p:blipFill>
        <p:spPr>
          <a:xfrm>
            <a:off x="9303187" y="2066687"/>
            <a:ext cx="530662" cy="530662"/>
          </a:xfrm>
          <a:prstGeom prst="rect">
            <a:avLst/>
          </a:prstGeom>
        </p:spPr>
      </p:pic>
      <p:sp>
        <p:nvSpPr>
          <p:cNvPr id="8" name="Text 3"/>
          <p:cNvSpPr/>
          <p:nvPr/>
        </p:nvSpPr>
        <p:spPr>
          <a:xfrm>
            <a:off x="9303187" y="2809518"/>
            <a:ext cx="2653427" cy="33170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pitchFamily="34" charset="0"/>
                <a:ea typeface="Unbounded" pitchFamily="34" charset="-122"/>
                <a:cs typeface="Unbounded" pitchFamily="34" charset="-120"/>
              </a:rPr>
              <a:t>Hydride Shifts</a:t>
            </a:r>
            <a:endParaRPr lang="en-US" sz="2050" dirty="0"/>
          </a:p>
        </p:txBody>
      </p:sp>
      <p:sp>
        <p:nvSpPr>
          <p:cNvPr id="9" name="Text 4"/>
          <p:cNvSpPr/>
          <p:nvPr/>
        </p:nvSpPr>
        <p:spPr>
          <a:xfrm>
            <a:off x="9303187" y="3268504"/>
            <a:ext cx="4584263" cy="1018699"/>
          </a:xfrm>
          <a:prstGeom prst="rect">
            <a:avLst/>
          </a:prstGeom>
          <a:noFill/>
          <a:ln/>
        </p:spPr>
        <p:txBody>
          <a:bodyPr wrap="square" lIns="0" tIns="0" rIns="0" bIns="0" rtlCol="0" anchor="t"/>
          <a:lstStyle/>
          <a:p>
            <a:pPr marL="0" indent="0" algn="l">
              <a:lnSpc>
                <a:spcPts val="2650"/>
              </a:lnSpc>
              <a:buNone/>
            </a:pPr>
            <a:r>
              <a:rPr lang="en-US" sz="1650" dirty="0">
                <a:solidFill>
                  <a:srgbClr val="333F70"/>
                </a:solidFill>
                <a:latin typeface="Open Sans" pitchFamily="34" charset="0"/>
                <a:ea typeface="Open Sans" pitchFamily="34" charset="-122"/>
                <a:cs typeface="Open Sans" pitchFamily="34" charset="-120"/>
              </a:rPr>
              <a:t>Hydride shifts can also occur, where a hydrogen atom moves from one carbon to another to stabilize a carbocation.</a:t>
            </a:r>
            <a:endParaRPr lang="en-US" sz="1650" dirty="0"/>
          </a:p>
        </p:txBody>
      </p:sp>
      <p:pic>
        <p:nvPicPr>
          <p:cNvPr id="10" name="Image 3" descr="preencoded.png"/>
          <p:cNvPicPr>
            <a:picLocks noChangeAspect="1"/>
          </p:cNvPicPr>
          <p:nvPr/>
        </p:nvPicPr>
        <p:blipFill>
          <a:blip r:embed="rId6"/>
          <a:stretch>
            <a:fillRect/>
          </a:stretch>
        </p:blipFill>
        <p:spPr>
          <a:xfrm>
            <a:off x="4400550" y="4923949"/>
            <a:ext cx="530662" cy="530662"/>
          </a:xfrm>
          <a:prstGeom prst="rect">
            <a:avLst/>
          </a:prstGeom>
        </p:spPr>
      </p:pic>
      <p:sp>
        <p:nvSpPr>
          <p:cNvPr id="11" name="Text 5"/>
          <p:cNvSpPr/>
          <p:nvPr/>
        </p:nvSpPr>
        <p:spPr>
          <a:xfrm>
            <a:off x="4400550" y="5666780"/>
            <a:ext cx="2743795" cy="33170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pitchFamily="34" charset="0"/>
                <a:ea typeface="Unbounded" pitchFamily="34" charset="-122"/>
                <a:cs typeface="Unbounded" pitchFamily="34" charset="-120"/>
              </a:rPr>
              <a:t>Ring Expansions</a:t>
            </a:r>
            <a:endParaRPr lang="en-US" sz="2050" dirty="0"/>
          </a:p>
        </p:txBody>
      </p:sp>
      <p:sp>
        <p:nvSpPr>
          <p:cNvPr id="12" name="Text 6"/>
          <p:cNvSpPr/>
          <p:nvPr/>
        </p:nvSpPr>
        <p:spPr>
          <a:xfrm>
            <a:off x="4400550" y="6125766"/>
            <a:ext cx="4584263" cy="1018699"/>
          </a:xfrm>
          <a:prstGeom prst="rect">
            <a:avLst/>
          </a:prstGeom>
          <a:noFill/>
          <a:ln/>
        </p:spPr>
        <p:txBody>
          <a:bodyPr wrap="square" lIns="0" tIns="0" rIns="0" bIns="0" rtlCol="0" anchor="t"/>
          <a:lstStyle/>
          <a:p>
            <a:pPr marL="0" indent="0" algn="l">
              <a:lnSpc>
                <a:spcPts val="2650"/>
              </a:lnSpc>
              <a:buNone/>
            </a:pPr>
            <a:r>
              <a:rPr lang="en-US" sz="1650" dirty="0">
                <a:solidFill>
                  <a:srgbClr val="333F70"/>
                </a:solidFill>
                <a:latin typeface="Open Sans" pitchFamily="34" charset="0"/>
                <a:ea typeface="Open Sans" pitchFamily="34" charset="-122"/>
                <a:cs typeface="Open Sans" pitchFamily="34" charset="-120"/>
              </a:rPr>
              <a:t>Carbocations can undergo ring expansions, where a ring is enlarged through the migration of a sigma bond.</a:t>
            </a:r>
            <a:endParaRPr lang="en-US" sz="1650" dirty="0"/>
          </a:p>
        </p:txBody>
      </p:sp>
      <p:pic>
        <p:nvPicPr>
          <p:cNvPr id="13" name="Image 4" descr="preencoded.png"/>
          <p:cNvPicPr>
            <a:picLocks noChangeAspect="1"/>
          </p:cNvPicPr>
          <p:nvPr/>
        </p:nvPicPr>
        <p:blipFill>
          <a:blip r:embed="rId7"/>
          <a:stretch>
            <a:fillRect/>
          </a:stretch>
        </p:blipFill>
        <p:spPr>
          <a:xfrm>
            <a:off x="9303187" y="4923949"/>
            <a:ext cx="530662" cy="530662"/>
          </a:xfrm>
          <a:prstGeom prst="rect">
            <a:avLst/>
          </a:prstGeom>
        </p:spPr>
      </p:pic>
      <p:sp>
        <p:nvSpPr>
          <p:cNvPr id="14" name="Text 7"/>
          <p:cNvSpPr/>
          <p:nvPr/>
        </p:nvSpPr>
        <p:spPr>
          <a:xfrm>
            <a:off x="9303187" y="5666780"/>
            <a:ext cx="2653427" cy="33170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pitchFamily="34" charset="0"/>
                <a:ea typeface="Unbounded" pitchFamily="34" charset="-122"/>
                <a:cs typeface="Unbounded" pitchFamily="34" charset="-120"/>
              </a:rPr>
              <a:t>Fragmentation</a:t>
            </a:r>
            <a:endParaRPr lang="en-US" sz="2050" dirty="0"/>
          </a:p>
        </p:txBody>
      </p:sp>
      <p:sp>
        <p:nvSpPr>
          <p:cNvPr id="15" name="Text 8"/>
          <p:cNvSpPr/>
          <p:nvPr/>
        </p:nvSpPr>
        <p:spPr>
          <a:xfrm>
            <a:off x="9303187" y="6125766"/>
            <a:ext cx="4584263" cy="1018699"/>
          </a:xfrm>
          <a:prstGeom prst="rect">
            <a:avLst/>
          </a:prstGeom>
          <a:noFill/>
          <a:ln/>
        </p:spPr>
        <p:txBody>
          <a:bodyPr wrap="square" lIns="0" tIns="0" rIns="0" bIns="0" rtlCol="0" anchor="t"/>
          <a:lstStyle/>
          <a:p>
            <a:pPr marL="0" indent="0" algn="l">
              <a:lnSpc>
                <a:spcPts val="2650"/>
              </a:lnSpc>
              <a:buNone/>
            </a:pPr>
            <a:r>
              <a:rPr lang="en-US" sz="1650" dirty="0">
                <a:solidFill>
                  <a:srgbClr val="333F70"/>
                </a:solidFill>
                <a:latin typeface="Open Sans" pitchFamily="34" charset="0"/>
                <a:ea typeface="Open Sans" pitchFamily="34" charset="-122"/>
                <a:cs typeface="Open Sans" pitchFamily="34" charset="-120"/>
              </a:rPr>
              <a:t>Carbocations can also undergo fragmentation reactions, where the molecule breaks apart to form more stable products.</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14630400" cy="1611086"/>
          </a:xfrm>
          <a:prstGeom prst="rect">
            <a:avLst/>
          </a:prstGeom>
        </p:spPr>
      </p:pic>
      <p:sp>
        <p:nvSpPr>
          <p:cNvPr id="3" name="Text 0"/>
          <p:cNvSpPr/>
          <p:nvPr/>
        </p:nvSpPr>
        <p:spPr>
          <a:xfrm>
            <a:off x="1663326" y="2473591"/>
            <a:ext cx="9568101" cy="694730"/>
          </a:xfrm>
          <a:prstGeom prst="rect">
            <a:avLst/>
          </a:prstGeom>
          <a:noFill/>
          <a:ln/>
        </p:spPr>
        <p:txBody>
          <a:bodyPr wrap="none" lIns="0" tIns="0" rIns="0" bIns="0" rtlCol="0" anchor="t"/>
          <a:lstStyle/>
          <a:p>
            <a:pPr marL="0" indent="0">
              <a:lnSpc>
                <a:spcPts val="5450"/>
              </a:lnSpc>
              <a:buNone/>
            </a:pPr>
            <a:r>
              <a:rPr lang="en-US" sz="4350" b="1" dirty="0">
                <a:solidFill>
                  <a:srgbClr val="333F70"/>
                </a:solidFill>
                <a:latin typeface="Unbounded" pitchFamily="34" charset="0"/>
                <a:ea typeface="Unbounded" pitchFamily="34" charset="-122"/>
                <a:cs typeface="Unbounded" pitchFamily="34" charset="-120"/>
              </a:rPr>
              <a:t>Carbocation Intermediates</a:t>
            </a:r>
            <a:endParaRPr lang="en-US" sz="4350" dirty="0"/>
          </a:p>
        </p:txBody>
      </p:sp>
      <p:sp>
        <p:nvSpPr>
          <p:cNvPr id="4" name="Shape 1"/>
          <p:cNvSpPr/>
          <p:nvPr/>
        </p:nvSpPr>
        <p:spPr>
          <a:xfrm>
            <a:off x="777954" y="4418052"/>
            <a:ext cx="13074491" cy="3203138"/>
          </a:xfrm>
          <a:prstGeom prst="roundRect">
            <a:avLst>
              <a:gd name="adj" fmla="val 2915"/>
            </a:avLst>
          </a:prstGeom>
          <a:noFill/>
          <a:ln w="7620">
            <a:solidFill>
              <a:srgbClr val="000000">
                <a:alpha val="8000"/>
              </a:srgbClr>
            </a:solidFill>
            <a:prstDash val="solid"/>
          </a:ln>
        </p:spPr>
      </p:sp>
      <p:sp>
        <p:nvSpPr>
          <p:cNvPr id="5" name="Shape 2"/>
          <p:cNvSpPr/>
          <p:nvPr/>
        </p:nvSpPr>
        <p:spPr>
          <a:xfrm>
            <a:off x="669460" y="3606462"/>
            <a:ext cx="13059251" cy="322600"/>
          </a:xfrm>
          <a:prstGeom prst="rect">
            <a:avLst/>
          </a:prstGeom>
          <a:solidFill>
            <a:srgbClr val="FFFFFF">
              <a:alpha val="4000"/>
            </a:srgbClr>
          </a:solidFill>
          <a:ln/>
        </p:spPr>
      </p:sp>
      <p:sp>
        <p:nvSpPr>
          <p:cNvPr id="6" name="Text 3"/>
          <p:cNvSpPr/>
          <p:nvPr/>
        </p:nvSpPr>
        <p:spPr>
          <a:xfrm>
            <a:off x="1007864" y="456664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Primary Carbocations</a:t>
            </a:r>
            <a:endParaRPr lang="en-US" sz="1750" dirty="0"/>
          </a:p>
        </p:txBody>
      </p:sp>
      <p:sp>
        <p:nvSpPr>
          <p:cNvPr id="7" name="Text 4"/>
          <p:cNvSpPr/>
          <p:nvPr/>
        </p:nvSpPr>
        <p:spPr>
          <a:xfrm>
            <a:off x="7541300" y="456664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Least stable</a:t>
            </a:r>
            <a:endParaRPr lang="en-US" sz="1750" dirty="0"/>
          </a:p>
        </p:txBody>
      </p:sp>
      <p:sp>
        <p:nvSpPr>
          <p:cNvPr id="8" name="Shape 5"/>
          <p:cNvSpPr/>
          <p:nvPr/>
        </p:nvSpPr>
        <p:spPr>
          <a:xfrm>
            <a:off x="785574" y="5063252"/>
            <a:ext cx="13059251" cy="637580"/>
          </a:xfrm>
          <a:prstGeom prst="rect">
            <a:avLst/>
          </a:prstGeom>
          <a:solidFill>
            <a:srgbClr val="000000">
              <a:alpha val="4000"/>
            </a:srgbClr>
          </a:solidFill>
          <a:ln/>
        </p:spPr>
      </p:sp>
      <p:sp>
        <p:nvSpPr>
          <p:cNvPr id="9" name="Text 6"/>
          <p:cNvSpPr/>
          <p:nvPr/>
        </p:nvSpPr>
        <p:spPr>
          <a:xfrm>
            <a:off x="1007864" y="520422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Secondary Carbocations</a:t>
            </a:r>
            <a:endParaRPr lang="en-US" sz="1750" dirty="0"/>
          </a:p>
        </p:txBody>
      </p:sp>
      <p:sp>
        <p:nvSpPr>
          <p:cNvPr id="10" name="Text 7"/>
          <p:cNvSpPr/>
          <p:nvPr/>
        </p:nvSpPr>
        <p:spPr>
          <a:xfrm>
            <a:off x="7541300" y="520422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More stable than primary</a:t>
            </a:r>
            <a:endParaRPr lang="en-US" sz="1750" dirty="0"/>
          </a:p>
        </p:txBody>
      </p:sp>
      <p:sp>
        <p:nvSpPr>
          <p:cNvPr id="11" name="Shape 8"/>
          <p:cNvSpPr/>
          <p:nvPr/>
        </p:nvSpPr>
        <p:spPr>
          <a:xfrm>
            <a:off x="785574" y="5700832"/>
            <a:ext cx="13059251" cy="637580"/>
          </a:xfrm>
          <a:prstGeom prst="rect">
            <a:avLst/>
          </a:prstGeom>
          <a:solidFill>
            <a:srgbClr val="FFFFFF">
              <a:alpha val="4000"/>
            </a:srgbClr>
          </a:solidFill>
          <a:ln/>
        </p:spPr>
      </p:sp>
      <p:sp>
        <p:nvSpPr>
          <p:cNvPr id="12" name="Text 9"/>
          <p:cNvSpPr/>
          <p:nvPr/>
        </p:nvSpPr>
        <p:spPr>
          <a:xfrm>
            <a:off x="1007864" y="584180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Tertiary Carbocations</a:t>
            </a:r>
            <a:endParaRPr lang="en-US" sz="1750" dirty="0"/>
          </a:p>
        </p:txBody>
      </p:sp>
      <p:sp>
        <p:nvSpPr>
          <p:cNvPr id="13" name="Text 10"/>
          <p:cNvSpPr/>
          <p:nvPr/>
        </p:nvSpPr>
        <p:spPr>
          <a:xfrm>
            <a:off x="7541300" y="5841802"/>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Most stable</a:t>
            </a:r>
            <a:endParaRPr lang="en-US" sz="1750" dirty="0"/>
          </a:p>
        </p:txBody>
      </p:sp>
      <p:sp>
        <p:nvSpPr>
          <p:cNvPr id="14" name="Shape 11"/>
          <p:cNvSpPr/>
          <p:nvPr/>
        </p:nvSpPr>
        <p:spPr>
          <a:xfrm>
            <a:off x="785574" y="6338411"/>
            <a:ext cx="13059251" cy="637580"/>
          </a:xfrm>
          <a:prstGeom prst="rect">
            <a:avLst/>
          </a:prstGeom>
          <a:solidFill>
            <a:srgbClr val="000000">
              <a:alpha val="4000"/>
            </a:srgbClr>
          </a:solidFill>
          <a:ln/>
        </p:spPr>
      </p:sp>
      <p:sp>
        <p:nvSpPr>
          <p:cNvPr id="15" name="Text 12"/>
          <p:cNvSpPr/>
          <p:nvPr/>
        </p:nvSpPr>
        <p:spPr>
          <a:xfrm>
            <a:off x="1007864" y="6479381"/>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Benzylic Carbocations</a:t>
            </a:r>
            <a:endParaRPr lang="en-US" sz="1750" dirty="0"/>
          </a:p>
        </p:txBody>
      </p:sp>
      <p:sp>
        <p:nvSpPr>
          <p:cNvPr id="16" name="Text 13"/>
          <p:cNvSpPr/>
          <p:nvPr/>
        </p:nvSpPr>
        <p:spPr>
          <a:xfrm>
            <a:off x="7541300" y="6479381"/>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Stabilized by resonance with aromatic ring</a:t>
            </a:r>
            <a:endParaRPr lang="en-US" sz="1750" dirty="0"/>
          </a:p>
        </p:txBody>
      </p:sp>
      <p:sp>
        <p:nvSpPr>
          <p:cNvPr id="17" name="Shape 14"/>
          <p:cNvSpPr/>
          <p:nvPr/>
        </p:nvSpPr>
        <p:spPr>
          <a:xfrm>
            <a:off x="785574" y="6975991"/>
            <a:ext cx="13059251" cy="637580"/>
          </a:xfrm>
          <a:prstGeom prst="rect">
            <a:avLst/>
          </a:prstGeom>
          <a:solidFill>
            <a:srgbClr val="FFFFFF">
              <a:alpha val="4000"/>
            </a:srgbClr>
          </a:solidFill>
          <a:ln/>
        </p:spPr>
      </p:sp>
      <p:sp>
        <p:nvSpPr>
          <p:cNvPr id="18" name="Text 15"/>
          <p:cNvSpPr/>
          <p:nvPr/>
        </p:nvSpPr>
        <p:spPr>
          <a:xfrm>
            <a:off x="1007864" y="7116961"/>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Allylic Carbocations</a:t>
            </a:r>
            <a:endParaRPr lang="en-US" sz="1750" dirty="0"/>
          </a:p>
        </p:txBody>
      </p:sp>
      <p:sp>
        <p:nvSpPr>
          <p:cNvPr id="19" name="Text 16"/>
          <p:cNvSpPr/>
          <p:nvPr/>
        </p:nvSpPr>
        <p:spPr>
          <a:xfrm>
            <a:off x="7541300" y="7116961"/>
            <a:ext cx="6081236" cy="355640"/>
          </a:xfrm>
          <a:prstGeom prst="rect">
            <a:avLst/>
          </a:prstGeom>
          <a:noFill/>
          <a:ln/>
        </p:spPr>
        <p:txBody>
          <a:bodyPr wrap="none" lIns="0" tIns="0" rIns="0" bIns="0" rtlCol="0" anchor="t"/>
          <a:lstStyle/>
          <a:p>
            <a:pPr marL="0" indent="0">
              <a:lnSpc>
                <a:spcPts val="2800"/>
              </a:lnSpc>
              <a:buNone/>
            </a:pPr>
            <a:r>
              <a:rPr lang="en-US" sz="1750" dirty="0">
                <a:solidFill>
                  <a:srgbClr val="333F70"/>
                </a:solidFill>
                <a:latin typeface="Open Sans" pitchFamily="34" charset="0"/>
                <a:ea typeface="Open Sans" pitchFamily="34" charset="-122"/>
                <a:cs typeface="Open Sans" pitchFamily="34" charset="-120"/>
              </a:rPr>
              <a:t>Stabilized by delocalization of charge</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30673" y="608290"/>
            <a:ext cx="9426654" cy="1380411"/>
          </a:xfrm>
          <a:prstGeom prst="rect">
            <a:avLst/>
          </a:prstGeom>
          <a:noFill/>
          <a:ln/>
        </p:spPr>
        <p:txBody>
          <a:bodyPr wrap="square" lIns="0" tIns="0" rIns="0" bIns="0" rtlCol="0" anchor="t"/>
          <a:lstStyle/>
          <a:p>
            <a:pPr marL="0" indent="0">
              <a:lnSpc>
                <a:spcPts val="5400"/>
              </a:lnSpc>
              <a:buNone/>
            </a:pPr>
            <a:r>
              <a:rPr lang="en-US" sz="4300" b="1" dirty="0">
                <a:solidFill>
                  <a:srgbClr val="333F70"/>
                </a:solidFill>
                <a:latin typeface="Unbounded" pitchFamily="34" charset="0"/>
                <a:ea typeface="Unbounded" pitchFamily="34" charset="-122"/>
                <a:cs typeface="Unbounded" pitchFamily="34" charset="-120"/>
              </a:rPr>
              <a:t>Importance in Organic Chemistry</a:t>
            </a:r>
            <a:endParaRPr lang="en-US" sz="4300" dirty="0"/>
          </a:p>
        </p:txBody>
      </p:sp>
      <p:pic>
        <p:nvPicPr>
          <p:cNvPr id="4" name="Image 1" descr="preencoded.png"/>
          <p:cNvPicPr>
            <a:picLocks noChangeAspect="1"/>
          </p:cNvPicPr>
          <p:nvPr/>
        </p:nvPicPr>
        <p:blipFill>
          <a:blip r:embed="rId4"/>
          <a:stretch>
            <a:fillRect/>
          </a:stretch>
        </p:blipFill>
        <p:spPr>
          <a:xfrm>
            <a:off x="4430673" y="2319933"/>
            <a:ext cx="1104424" cy="1767126"/>
          </a:xfrm>
          <a:prstGeom prst="rect">
            <a:avLst/>
          </a:prstGeom>
        </p:spPr>
      </p:pic>
      <p:sp>
        <p:nvSpPr>
          <p:cNvPr id="5" name="Text 1"/>
          <p:cNvSpPr/>
          <p:nvPr/>
        </p:nvSpPr>
        <p:spPr>
          <a:xfrm>
            <a:off x="5866328" y="2540794"/>
            <a:ext cx="4584502" cy="345043"/>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Nucleophilic Substitutions</a:t>
            </a:r>
            <a:endParaRPr lang="en-US" sz="2150" dirty="0"/>
          </a:p>
        </p:txBody>
      </p:sp>
      <p:sp>
        <p:nvSpPr>
          <p:cNvPr id="6" name="Text 2"/>
          <p:cNvSpPr/>
          <p:nvPr/>
        </p:nvSpPr>
        <p:spPr>
          <a:xfrm>
            <a:off x="5866328" y="3018353"/>
            <a:ext cx="7990999" cy="706755"/>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Carbocations are key intermediates in SN1 and SN2 reactions, enabling the displacement of leaving groups.</a:t>
            </a:r>
            <a:endParaRPr lang="en-US" sz="1700" dirty="0"/>
          </a:p>
        </p:txBody>
      </p:sp>
      <p:pic>
        <p:nvPicPr>
          <p:cNvPr id="7" name="Image 2" descr="preencoded.png"/>
          <p:cNvPicPr>
            <a:picLocks noChangeAspect="1"/>
          </p:cNvPicPr>
          <p:nvPr/>
        </p:nvPicPr>
        <p:blipFill>
          <a:blip r:embed="rId5"/>
          <a:stretch>
            <a:fillRect/>
          </a:stretch>
        </p:blipFill>
        <p:spPr>
          <a:xfrm>
            <a:off x="4430673" y="4087058"/>
            <a:ext cx="1104424" cy="1767126"/>
          </a:xfrm>
          <a:prstGeom prst="rect">
            <a:avLst/>
          </a:prstGeom>
        </p:spPr>
      </p:pic>
      <p:sp>
        <p:nvSpPr>
          <p:cNvPr id="8" name="Text 3"/>
          <p:cNvSpPr/>
          <p:nvPr/>
        </p:nvSpPr>
        <p:spPr>
          <a:xfrm>
            <a:off x="5866328" y="4307919"/>
            <a:ext cx="3778329" cy="345043"/>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Elimination Reactions</a:t>
            </a:r>
            <a:endParaRPr lang="en-US" sz="2150" dirty="0"/>
          </a:p>
        </p:txBody>
      </p:sp>
      <p:sp>
        <p:nvSpPr>
          <p:cNvPr id="9" name="Text 4"/>
          <p:cNvSpPr/>
          <p:nvPr/>
        </p:nvSpPr>
        <p:spPr>
          <a:xfrm>
            <a:off x="5866328" y="4785479"/>
            <a:ext cx="7990999" cy="706755"/>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Carbocations play a crucial role in E1 and E2 elimination mechanisms, leading to the formation of alkenes.</a:t>
            </a:r>
            <a:endParaRPr lang="en-US" sz="1700" dirty="0"/>
          </a:p>
        </p:txBody>
      </p:sp>
      <p:pic>
        <p:nvPicPr>
          <p:cNvPr id="10" name="Image 3" descr="preencoded.png"/>
          <p:cNvPicPr>
            <a:picLocks noChangeAspect="1"/>
          </p:cNvPicPr>
          <p:nvPr/>
        </p:nvPicPr>
        <p:blipFill>
          <a:blip r:embed="rId6"/>
          <a:stretch>
            <a:fillRect/>
          </a:stretch>
        </p:blipFill>
        <p:spPr>
          <a:xfrm>
            <a:off x="4430673" y="5854184"/>
            <a:ext cx="1104424" cy="1767126"/>
          </a:xfrm>
          <a:prstGeom prst="rect">
            <a:avLst/>
          </a:prstGeom>
        </p:spPr>
      </p:pic>
      <p:sp>
        <p:nvSpPr>
          <p:cNvPr id="11" name="Text 5"/>
          <p:cNvSpPr/>
          <p:nvPr/>
        </p:nvSpPr>
        <p:spPr>
          <a:xfrm>
            <a:off x="5866328" y="6075045"/>
            <a:ext cx="2953107" cy="345043"/>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pitchFamily="34" charset="0"/>
                <a:ea typeface="Unbounded" pitchFamily="34" charset="-122"/>
                <a:cs typeface="Unbounded" pitchFamily="34" charset="-120"/>
              </a:rPr>
              <a:t>Rearrangements</a:t>
            </a:r>
            <a:endParaRPr lang="en-US" sz="2150" dirty="0"/>
          </a:p>
        </p:txBody>
      </p:sp>
      <p:sp>
        <p:nvSpPr>
          <p:cNvPr id="12" name="Text 6"/>
          <p:cNvSpPr/>
          <p:nvPr/>
        </p:nvSpPr>
        <p:spPr>
          <a:xfrm>
            <a:off x="5866328" y="6552605"/>
            <a:ext cx="7990999" cy="706755"/>
          </a:xfrm>
          <a:prstGeom prst="rect">
            <a:avLst/>
          </a:prstGeom>
          <a:noFill/>
          <a:ln/>
        </p:spPr>
        <p:txBody>
          <a:bodyPr wrap="square" lIns="0" tIns="0" rIns="0" bIns="0" rtlCol="0" anchor="t"/>
          <a:lstStyle/>
          <a:p>
            <a:pPr marL="0" indent="0" algn="l">
              <a:lnSpc>
                <a:spcPts val="2750"/>
              </a:lnSpc>
              <a:buNone/>
            </a:pPr>
            <a:r>
              <a:rPr lang="en-US" sz="1700" dirty="0">
                <a:solidFill>
                  <a:srgbClr val="333F70"/>
                </a:solidFill>
                <a:latin typeface="Open Sans" pitchFamily="34" charset="0"/>
                <a:ea typeface="Open Sans" pitchFamily="34" charset="-122"/>
                <a:cs typeface="Open Sans" pitchFamily="34" charset="-120"/>
              </a:rPr>
              <a:t>Carbocation intermediates can undergo various rearrangements, allowing for the synthesis of complex organic compounds.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784114" y="0"/>
            <a:ext cx="3846286" cy="8229600"/>
          </a:xfrm>
          <a:prstGeom prst="rect">
            <a:avLst/>
          </a:prstGeom>
        </p:spPr>
      </p:pic>
      <p:sp>
        <p:nvSpPr>
          <p:cNvPr id="3" name="Text 0"/>
          <p:cNvSpPr/>
          <p:nvPr/>
        </p:nvSpPr>
        <p:spPr>
          <a:xfrm>
            <a:off x="793790" y="2328624"/>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333F70"/>
                </a:solidFill>
                <a:latin typeface="Unbounded" pitchFamily="34" charset="0"/>
                <a:ea typeface="Unbounded" pitchFamily="34" charset="-122"/>
                <a:cs typeface="Unbounded" pitchFamily="34" charset="-120"/>
              </a:rPr>
              <a:t>Conclusion and Summary</a:t>
            </a:r>
            <a:endParaRPr lang="en-US" sz="4450" dirty="0"/>
          </a:p>
        </p:txBody>
      </p:sp>
      <p:sp>
        <p:nvSpPr>
          <p:cNvPr id="4" name="Text 1"/>
          <p:cNvSpPr/>
          <p:nvPr/>
        </p:nvSpPr>
        <p:spPr>
          <a:xfrm>
            <a:off x="793790" y="4086344"/>
            <a:ext cx="7556421" cy="1814513"/>
          </a:xfrm>
          <a:prstGeom prst="rect">
            <a:avLst/>
          </a:prstGeom>
          <a:noFill/>
          <a:ln/>
        </p:spPr>
        <p:txBody>
          <a:bodyPr wrap="square" lIns="0" tIns="0" rIns="0" bIns="0" rtlCol="0" anchor="t"/>
          <a:lstStyle/>
          <a:p>
            <a:pPr marL="0" indent="0">
              <a:lnSpc>
                <a:spcPts val="2850"/>
              </a:lnSpc>
              <a:buNone/>
            </a:pPr>
            <a:r>
              <a:rPr lang="en-US" sz="1750" dirty="0">
                <a:solidFill>
                  <a:srgbClr val="333F70"/>
                </a:solidFill>
                <a:latin typeface="Open Sans" pitchFamily="34" charset="0"/>
                <a:ea typeface="Open Sans" pitchFamily="34" charset="-122"/>
                <a:cs typeface="Open Sans" pitchFamily="34" charset="-120"/>
              </a:rPr>
              <a:t> Carbocations are versatile reaction intermediates that are essential to understanding many fundamental organic chemistry mechanisms. Their stability, formation, and reactivity are crucial concepts for chemists to master, as they enable the synthesis of diverse and complex organic compounds.</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916239393856</cp:lastModifiedBy>
  <cp:revision>3</cp:revision>
  <dcterms:created xsi:type="dcterms:W3CDTF">2024-09-20T16:11:28Z</dcterms:created>
  <dcterms:modified xsi:type="dcterms:W3CDTF">2025-01-27T14:39:25Z</dcterms:modified>
</cp:coreProperties>
</file>