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Crimson Pro Semi Bold"/>
      <p:regular r:id="rId15"/>
    </p:embeddedFont>
    <p:embeddedFont>
      <p:font typeface="Crimson Pro Semi Bold"/>
      <p:regular r:id="rId16"/>
    </p:embeddedFont>
    <p:embeddedFont>
      <p:font typeface="Crimson Pro Semi Bold"/>
      <p:regular r:id="rId17"/>
    </p:embeddedFont>
    <p:embeddedFont>
      <p:font typeface="Crimson Pro Semi Bold"/>
      <p:regular r:id="rId18"/>
    </p:embeddedFont>
    <p:embeddedFont>
      <p:font typeface="Heebo"/>
      <p:regular r:id="rId19"/>
    </p:embeddedFont>
    <p:embeddedFont>
      <p:font typeface="Heebo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9.xml"/><Relationship Id="rId7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52D47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Terrorism in India: A Persistent Challenge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Terrorism remains a critical issue in India, impacting its security, economy, and social fabric. This presentation explores the historical context, evolving trends, and ongoing efforts to address this complex challenge.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484019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3A16DC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205" y="5616654"/>
            <a:ext cx="122753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Heebo Medium" pitchFamily="34" charset="0"/>
                <a:ea typeface="Heebo Medium" pitchFamily="34" charset="-122"/>
                <a:cs typeface="Heebo Medium" pitchFamily="34" charset="-120"/>
              </a:rPr>
              <a:t>BK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756440" y="5467112"/>
            <a:ext cx="163401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by Bhawna K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58509"/>
            <a:ext cx="110837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52D47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Historical Context: The Rise of Terrorist Groups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D47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Early Roots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1540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Terrorism in India traces its origins back to the pre-independence era. Groups like the "Ghadar Movement" and the "Hindu Mahasabha" employed violent tactics against British rule.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D47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Post-Independence Era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21540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Following independence, separatist movements in Kashmir, Naxalite insurgency, and the emergence of Islamist militant groups intensified the threat of terrorism.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5069" y="613410"/>
            <a:ext cx="7586663" cy="139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50"/>
              </a:lnSpc>
              <a:buNone/>
            </a:pPr>
            <a:r>
              <a:rPr lang="en-US" sz="4350" dirty="0">
                <a:solidFill>
                  <a:srgbClr val="152D47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Regions Affected by Terrorism in India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265069" y="2337792"/>
            <a:ext cx="3682127" cy="3061930"/>
          </a:xfrm>
          <a:prstGeom prst="roundRect">
            <a:avLst>
              <a:gd name="adj" fmla="val 1090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6487478" y="2560201"/>
            <a:ext cx="2781181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Jammu and Kashmir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6487478" y="3041333"/>
            <a:ext cx="3237309" cy="2135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Kashmir Valley has been a focal point of separatist violence for decades, with groups like the Lashkar-e-Taiba and Jaish-e-Mohammed operating in the region.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69604" y="2337792"/>
            <a:ext cx="3682127" cy="3061930"/>
          </a:xfrm>
          <a:prstGeom prst="roundRect">
            <a:avLst>
              <a:gd name="adj" fmla="val 1090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10392013" y="2560201"/>
            <a:ext cx="2781181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Northeastern States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0392013" y="3041333"/>
            <a:ext cx="3237309" cy="2135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Insurgent groups in the northeastern states, driven by ethnic and separatist agendas, have engaged in violent activities, posing a security challenge.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65069" y="5622131"/>
            <a:ext cx="7586663" cy="1993940"/>
          </a:xfrm>
          <a:prstGeom prst="roundRect">
            <a:avLst>
              <a:gd name="adj" fmla="val 1674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6487478" y="5844540"/>
            <a:ext cx="2781181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Left-Wing Extremism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6487478" y="6325672"/>
            <a:ext cx="7141845" cy="1067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Naxalite groups operating in central and eastern India have been responsible for attacks targeting security forces, infrastructure, and civilians.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23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0061" y="560784"/>
            <a:ext cx="7716679" cy="1274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152D47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Tactics and Targets of Terrorist Attacks</a:t>
            </a:r>
            <a:endParaRPr lang="en-US" sz="40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061" y="2141101"/>
            <a:ext cx="509707" cy="50970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00061" y="2854643"/>
            <a:ext cx="2549009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Bombings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6200061" y="3295531"/>
            <a:ext cx="3705344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Bombings have been the most common tactic, targeting public spaces, government institutions, and security forces.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1276" y="2141101"/>
            <a:ext cx="509707" cy="50970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11276" y="2854643"/>
            <a:ext cx="2549009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Shootings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10211276" y="3295531"/>
            <a:ext cx="3705463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Shootouts and attacks on security personnel have become increasingly frequent, particularly in Jammu and Kashmir.</a:t>
            </a:r>
            <a:endParaRPr lang="en-US" sz="1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061" y="5212199"/>
            <a:ext cx="509707" cy="50970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00061" y="5925741"/>
            <a:ext cx="2549009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Explosives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6200061" y="6366629"/>
            <a:ext cx="3705344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Improvised explosive devices (IEDs) have been used extensively, targeting vehicles, public gatherings, and infrastructure.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15472"/>
            <a:ext cx="758606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52D47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India's Counterterrorism Efforts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077879"/>
            <a:ext cx="2173724" cy="1669852"/>
          </a:xfrm>
          <a:prstGeom prst="roundRect">
            <a:avLst>
              <a:gd name="adj" fmla="val 2038"/>
            </a:avLst>
          </a:prstGeom>
          <a:solidFill>
            <a:srgbClr val="F2EEEE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2686050"/>
            <a:ext cx="10132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194328" y="23046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Security Measures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194328" y="2795111"/>
            <a:ext cx="104154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Enhanced security measures at public places, airports, and sensitive installations have been implemented.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sp>
        <p:nvSpPr>
          <p:cNvPr id="8" name="Shape 6"/>
          <p:cNvSpPr/>
          <p:nvPr/>
        </p:nvSpPr>
        <p:spPr>
          <a:xfrm>
            <a:off x="793790" y="3861078"/>
            <a:ext cx="4347567" cy="1669852"/>
          </a:xfrm>
          <a:prstGeom prst="roundRect">
            <a:avLst>
              <a:gd name="adj" fmla="val 2038"/>
            </a:avLst>
          </a:prstGeom>
          <a:solidFill>
            <a:srgbClr val="F2EEEE"/>
          </a:solidFill>
          <a:ln/>
        </p:spPr>
      </p:sp>
      <p:sp>
        <p:nvSpPr>
          <p:cNvPr id="9" name="Text 7"/>
          <p:cNvSpPr/>
          <p:nvPr/>
        </p:nvSpPr>
        <p:spPr>
          <a:xfrm>
            <a:off x="1020604" y="4469249"/>
            <a:ext cx="140613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368171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Intelligence Gathering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368171" y="4578310"/>
            <a:ext cx="824162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Intelligence gathering and sharing among agencies have become critical for preempting attacks.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254704" y="5515689"/>
            <a:ext cx="8468558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sp>
        <p:nvSpPr>
          <p:cNvPr id="13" name="Shape 11"/>
          <p:cNvSpPr/>
          <p:nvPr/>
        </p:nvSpPr>
        <p:spPr>
          <a:xfrm>
            <a:off x="793790" y="5644277"/>
            <a:ext cx="6521410" cy="1669852"/>
          </a:xfrm>
          <a:prstGeom prst="roundRect">
            <a:avLst>
              <a:gd name="adj" fmla="val 2038"/>
            </a:avLst>
          </a:prstGeom>
          <a:solidFill>
            <a:srgbClr val="F2EEEE"/>
          </a:solidFill>
          <a:ln/>
        </p:spPr>
      </p:sp>
      <p:sp>
        <p:nvSpPr>
          <p:cNvPr id="14" name="Text 12"/>
          <p:cNvSpPr/>
          <p:nvPr/>
        </p:nvSpPr>
        <p:spPr>
          <a:xfrm>
            <a:off x="1020604" y="6252448"/>
            <a:ext cx="13644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542014" y="5871091"/>
            <a:ext cx="37441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Counter-Insurgency Operations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42014" y="6361509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Security forces have been conducting counter-insurgency operations, targeting terrorist hideouts and training camps.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2145"/>
            <a:ext cx="1132844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52D47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International Cooperation in Fighting Terrorism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134553"/>
            <a:ext cx="2152055" cy="16698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03715" y="2959179"/>
            <a:ext cx="10132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357217" y="23613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Information Sharing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357217" y="2851785"/>
            <a:ext cx="825257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Sharing intelligence and best practices among nations is crucial for coordinated action.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187077" y="3817501"/>
            <a:ext cx="8592860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381" y="3861078"/>
            <a:ext cx="4304109" cy="16698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84069" y="4469249"/>
            <a:ext cx="140613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6433304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Joint Operations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6433304" y="4578310"/>
            <a:ext cx="717649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Collaborative efforts between countries have been essential in disrupting terrorist networks and training.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6263164" y="5544026"/>
            <a:ext cx="7516773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94" y="5587603"/>
            <a:ext cx="6456164" cy="166985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86093" y="6195774"/>
            <a:ext cx="13644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7509272" y="5814417"/>
            <a:ext cx="28583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Diplomatic Engagement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09272" y="6304836"/>
            <a:ext cx="610052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Diplomatic efforts aim to address the underlying causes of terrorism and promote international cooperation.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9235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52D47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The Impact of Terrorism on India's Economy and Society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563422"/>
            <a:ext cx="360807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50B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1180148" y="45952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Economic Loss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5085636"/>
            <a:ext cx="360807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Terrorist attacks have resulted in significant economic losses, impacting tourism, infrastructure, and business activity.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742021" y="3563422"/>
            <a:ext cx="36081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2M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5128498" y="45952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Displacement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742021" y="5085636"/>
            <a:ext cx="3608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Thousands of people have been displaced from their homes due to violence and fear.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22908" y="500420"/>
            <a:ext cx="7870984" cy="1136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152D47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Strategies for Strengthening Domestic Security</a:t>
            </a:r>
            <a:endParaRPr lang="en-US" sz="35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908" y="1909763"/>
            <a:ext cx="909280" cy="14548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04961" y="2091571"/>
            <a:ext cx="3068955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Strengthening Law Enforcement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7304961" y="2484715"/>
            <a:ext cx="6688931" cy="581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Modernizing law enforcement agencies, enhancing their capacity, and equipping them with advanced technology.</a:t>
            </a:r>
            <a:endParaRPr lang="en-US" sz="14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908" y="3364587"/>
            <a:ext cx="909280" cy="145482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04961" y="3546396"/>
            <a:ext cx="2273260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Border Security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7304961" y="3939540"/>
            <a:ext cx="6688931" cy="581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Improving border security measures to prevent infiltration and cross-border movement of terrorists.</a:t>
            </a:r>
            <a:endParaRPr lang="en-US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908" y="4819412"/>
            <a:ext cx="909280" cy="14548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04961" y="5001220"/>
            <a:ext cx="2363748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Community Engagement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7304961" y="5394365"/>
            <a:ext cx="6688931" cy="581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Building trust and collaboration with communities to counter radicalization and extremism.</a:t>
            </a:r>
            <a:endParaRPr lang="en-US" sz="14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2908" y="6274237"/>
            <a:ext cx="909280" cy="145482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304961" y="6456045"/>
            <a:ext cx="2273260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4C4C4D"/>
                </a:solidFill>
                <a:latin typeface="Crimson Pro Semi Bold" pitchFamily="34" charset="0"/>
                <a:ea typeface="Crimson Pro Semi Bold" pitchFamily="34" charset="-122"/>
                <a:cs typeface="Crimson Pro Semi Bold" pitchFamily="34" charset="-120"/>
              </a:rPr>
              <a:t>Addressing Root Causes</a:t>
            </a:r>
            <a:endParaRPr lang="en-US" sz="1750" dirty="0"/>
          </a:p>
        </p:txBody>
      </p:sp>
      <p:sp>
        <p:nvSpPr>
          <p:cNvPr id="15" name="Text 8"/>
          <p:cNvSpPr/>
          <p:nvPr/>
        </p:nvSpPr>
        <p:spPr>
          <a:xfrm>
            <a:off x="7304961" y="6849189"/>
            <a:ext cx="6688931" cy="581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Addressing socioeconomic inequalities, promoting inclusive development, and fostering interfaith harmony.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2025-01-02T04:39:48Z</dcterms:created>
  <dcterms:modified xsi:type="dcterms:W3CDTF">2025-01-02T04:39:48Z</dcterms:modified>
</cp:coreProperties>
</file>