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2-1.png"/><Relationship Id="rId2" Type="http://schemas.openxmlformats.org/officeDocument/2006/relationships/image" Target="../media/image-2-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4-1.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5-1.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6-1.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8-1.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pic>
        <p:nvPicPr>
          <p:cNvPr id="4"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5" name="Shape 2"/>
          <p:cNvSpPr/>
          <p:nvPr/>
        </p:nvSpPr>
        <p:spPr>
          <a:xfrm>
            <a:off x="0" y="0"/>
            <a:ext cx="14630400" cy="8229600"/>
          </a:xfrm>
          <a:prstGeom prst="rect">
            <a:avLst/>
          </a:prstGeom>
          <a:solidFill>
            <a:srgbClr val="FFFFFF">
              <a:alpha val="85000"/>
            </a:srgbClr>
          </a:solidFill>
          <a:ln/>
        </p:spPr>
      </p:sp>
      <p:sp>
        <p:nvSpPr>
          <p:cNvPr id="6" name="Text 3"/>
          <p:cNvSpPr/>
          <p:nvPr/>
        </p:nvSpPr>
        <p:spPr>
          <a:xfrm>
            <a:off x="2037993" y="1840349"/>
            <a:ext cx="10554414" cy="2499598"/>
          </a:xfrm>
          <a:prstGeom prst="rect">
            <a:avLst/>
          </a:prstGeom>
          <a:noFill/>
          <a:ln/>
        </p:spPr>
        <p:txBody>
          <a:bodyPr wrap="square" rtlCol="0" anchor="t"/>
          <a:lstStyle/>
          <a:p>
            <a:pPr indent="0" marL="0">
              <a:lnSpc>
                <a:spcPts val="6561"/>
              </a:lnSpc>
              <a:buNone/>
            </a:pPr>
            <a:r>
              <a:rPr lang="en-US" sz="5249" b="1" spc="-157" kern="0" dirty="0">
                <a:solidFill>
                  <a:srgbClr val="000000"/>
                </a:solidFill>
                <a:latin typeface="Inter" pitchFamily="34" charset="0"/>
                <a:ea typeface="Inter" pitchFamily="34" charset="-122"/>
                <a:cs typeface="Inter" pitchFamily="34" charset="-120"/>
              </a:rPr>
              <a:t>The Difference Between Joint Venture and Partnership: Everything You Need to Know</a:t>
            </a:r>
            <a:endParaRPr lang="en-US" sz="5249" dirty="0"/>
          </a:p>
        </p:txBody>
      </p:sp>
      <p:sp>
        <p:nvSpPr>
          <p:cNvPr id="7" name="Text 4"/>
          <p:cNvSpPr/>
          <p:nvPr/>
        </p:nvSpPr>
        <p:spPr>
          <a:xfrm>
            <a:off x="2037993" y="4673203"/>
            <a:ext cx="10554414"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Joint venture and partnership are common business terms, but the difference between them can be blurry. In this guide, we'll explore the definitions, legal complexities, and advantages and disadvantages of each so you can choose the right business structure for your needs.</a:t>
            </a:r>
            <a:endParaRPr lang="en-US" sz="1750" dirty="0"/>
          </a:p>
        </p:txBody>
      </p:sp>
      <p:sp>
        <p:nvSpPr>
          <p:cNvPr id="8" name="Shape 5"/>
          <p:cNvSpPr/>
          <p:nvPr/>
        </p:nvSpPr>
        <p:spPr>
          <a:xfrm>
            <a:off x="2037993" y="5989320"/>
            <a:ext cx="355402" cy="355402"/>
          </a:xfrm>
          <a:prstGeom prst="roundRect">
            <a:avLst>
              <a:gd name="adj" fmla="val 25726039"/>
            </a:avLst>
          </a:prstGeom>
          <a:noFill/>
          <a:ln w="7620">
            <a:solidFill>
              <a:srgbClr val="FFFFFF"/>
            </a:solidFill>
            <a:prstDash val="solid"/>
          </a:ln>
        </p:spPr>
      </p:sp>
      <p:pic>
        <p:nvPicPr>
          <p:cNvPr id="9" name="Image 1" descr="preencoded.png">    </p:cNvPr>
          <p:cNvPicPr>
            <a:picLocks noChangeAspect="1"/>
          </p:cNvPicPr>
          <p:nvPr/>
        </p:nvPicPr>
        <p:blipFill>
          <a:blip r:embed="rId2"/>
          <a:stretch>
            <a:fillRect/>
          </a:stretch>
        </p:blipFill>
        <p:spPr>
          <a:xfrm>
            <a:off x="2045613" y="5996940"/>
            <a:ext cx="340162" cy="340162"/>
          </a:xfrm>
          <a:prstGeom prst="rect">
            <a:avLst/>
          </a:prstGeom>
        </p:spPr>
      </p:pic>
      <p:sp>
        <p:nvSpPr>
          <p:cNvPr id="10" name="Text 6"/>
          <p:cNvSpPr/>
          <p:nvPr/>
        </p:nvSpPr>
        <p:spPr>
          <a:xfrm>
            <a:off x="2504480" y="5994797"/>
            <a:ext cx="1911429" cy="388858"/>
          </a:xfrm>
          <a:prstGeom prst="rect">
            <a:avLst/>
          </a:prstGeom>
          <a:noFill/>
          <a:ln/>
        </p:spPr>
        <p:txBody>
          <a:bodyPr wrap="none" rtlCol="0" anchor="t"/>
          <a:lstStyle/>
          <a:p>
            <a:pPr algn="l" indent="0" marL="0">
              <a:lnSpc>
                <a:spcPts val="3062"/>
              </a:lnSpc>
              <a:buNone/>
            </a:pPr>
            <a:r>
              <a:rPr lang="en-US" sz="2187" b="1" spc="-35" kern="0" dirty="0">
                <a:solidFill>
                  <a:srgbClr val="272525"/>
                </a:solidFill>
                <a:latin typeface="Inter" pitchFamily="34" charset="0"/>
                <a:ea typeface="Inter" pitchFamily="34" charset="-122"/>
                <a:cs typeface="Inter" pitchFamily="34" charset="-120"/>
              </a:rPr>
              <a:t>by neha bathla</a:t>
            </a:r>
            <a:endParaRPr lang="en-US" sz="2187" dirty="0"/>
          </a:p>
        </p:txBody>
      </p:sp>
      <p:pic>
        <p:nvPicPr>
          <p:cNvPr id="11"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pic>
        <p:nvPicPr>
          <p:cNvPr id="4"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5" name="Text 2"/>
          <p:cNvSpPr/>
          <p:nvPr/>
        </p:nvSpPr>
        <p:spPr>
          <a:xfrm>
            <a:off x="6319599" y="2179320"/>
            <a:ext cx="4443889"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Overview</a:t>
            </a:r>
            <a:endParaRPr lang="en-US" sz="4374" dirty="0"/>
          </a:p>
        </p:txBody>
      </p:sp>
      <p:sp>
        <p:nvSpPr>
          <p:cNvPr id="6" name="Text 3"/>
          <p:cNvSpPr/>
          <p:nvPr/>
        </p:nvSpPr>
        <p:spPr>
          <a:xfrm>
            <a:off x="6319599" y="3206948"/>
            <a:ext cx="7477601" cy="2843213"/>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Joint ventures and partnerships can be similar in that they both involve two or more individuals or companies working together towards a common goal. However, there are significant differences between the two structures in terms of management, decision-making, and legal liability. In a joint venture, two or more parties come together for a specific project and share the profits and losses according to an agreed upon formula. A partnership is a long-term agreement in which two or more individuals own and manage the business together.</a:t>
            </a:r>
            <a:endParaRPr lang="en-US" sz="1750" dirty="0"/>
          </a:p>
        </p:txBody>
      </p:sp>
      <p:pic>
        <p:nvPicPr>
          <p:cNvPr id="7"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sp>
        <p:nvSpPr>
          <p:cNvPr id="4" name="Text 2"/>
          <p:cNvSpPr/>
          <p:nvPr/>
        </p:nvSpPr>
        <p:spPr>
          <a:xfrm>
            <a:off x="2037993" y="2004417"/>
            <a:ext cx="6682383"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Definition of Joint Venture</a:t>
            </a:r>
            <a:endParaRPr lang="en-US" sz="4374" dirty="0"/>
          </a:p>
        </p:txBody>
      </p:sp>
      <p:sp>
        <p:nvSpPr>
          <p:cNvPr id="5" name="Text 3"/>
          <p:cNvSpPr/>
          <p:nvPr/>
        </p:nvSpPr>
        <p:spPr>
          <a:xfrm>
            <a:off x="2037993" y="3254216"/>
            <a:ext cx="2666286" cy="416481"/>
          </a:xfrm>
          <a:prstGeom prst="rect">
            <a:avLst/>
          </a:prstGeom>
          <a:noFill/>
          <a:ln/>
        </p:spPr>
        <p:txBody>
          <a:bodyPr wrap="none" rtlCol="0" anchor="t"/>
          <a:lstStyle/>
          <a:p>
            <a:pPr indent="0" marL="0">
              <a:lnSpc>
                <a:spcPts val="3281"/>
              </a:lnSpc>
              <a:buNone/>
            </a:pPr>
            <a:r>
              <a:rPr lang="en-US" sz="2624" b="1" spc="-79" kern="0" dirty="0">
                <a:solidFill>
                  <a:srgbClr val="000000"/>
                </a:solidFill>
                <a:latin typeface="Inter" pitchFamily="34" charset="0"/>
                <a:ea typeface="Inter" pitchFamily="34" charset="-122"/>
                <a:cs typeface="Inter" pitchFamily="34" charset="-120"/>
              </a:rPr>
              <a:t>Definition</a:t>
            </a:r>
            <a:endParaRPr lang="en-US" sz="2624" dirty="0"/>
          </a:p>
        </p:txBody>
      </p:sp>
      <p:sp>
        <p:nvSpPr>
          <p:cNvPr id="6" name="Text 4"/>
          <p:cNvSpPr/>
          <p:nvPr/>
        </p:nvSpPr>
        <p:spPr>
          <a:xfrm>
            <a:off x="2037993" y="3892868"/>
            <a:ext cx="5006221"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 joint venture is a business enterprise in which two or more parties come together to complete a specific project or undertaking.</a:t>
            </a:r>
            <a:endParaRPr lang="en-US" sz="1750" dirty="0"/>
          </a:p>
        </p:txBody>
      </p:sp>
      <p:sp>
        <p:nvSpPr>
          <p:cNvPr id="7" name="Text 5"/>
          <p:cNvSpPr/>
          <p:nvPr/>
        </p:nvSpPr>
        <p:spPr>
          <a:xfrm>
            <a:off x="7593806" y="3254216"/>
            <a:ext cx="2666286" cy="416481"/>
          </a:xfrm>
          <a:prstGeom prst="rect">
            <a:avLst/>
          </a:prstGeom>
          <a:noFill/>
          <a:ln/>
        </p:spPr>
        <p:txBody>
          <a:bodyPr wrap="none" rtlCol="0" anchor="t"/>
          <a:lstStyle/>
          <a:p>
            <a:pPr indent="0" marL="0">
              <a:lnSpc>
                <a:spcPts val="3281"/>
              </a:lnSpc>
              <a:buNone/>
            </a:pPr>
            <a:r>
              <a:rPr lang="en-US" sz="2624" b="1" spc="-79" kern="0" dirty="0">
                <a:solidFill>
                  <a:srgbClr val="000000"/>
                </a:solidFill>
                <a:latin typeface="Inter" pitchFamily="34" charset="0"/>
                <a:ea typeface="Inter" pitchFamily="34" charset="-122"/>
                <a:cs typeface="Inter" pitchFamily="34" charset="-120"/>
              </a:rPr>
              <a:t>Example</a:t>
            </a:r>
            <a:endParaRPr lang="en-US" sz="2624" dirty="0"/>
          </a:p>
        </p:txBody>
      </p:sp>
      <p:sp>
        <p:nvSpPr>
          <p:cNvPr id="8" name="Text 6"/>
          <p:cNvSpPr/>
          <p:nvPr/>
        </p:nvSpPr>
        <p:spPr>
          <a:xfrm>
            <a:off x="7593806" y="3892868"/>
            <a:ext cx="5006221" cy="2132409"/>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An example of a joint venture would be two construction companies forming a partnership to build a high-rise office building. They would share the costs and profits according to an agreed-upon formula and dissolve the partnership once the project is complete.</a:t>
            </a:r>
            <a:endParaRPr lang="en-US" sz="1750" dirty="0"/>
          </a:p>
        </p:txBody>
      </p:sp>
      <p:pic>
        <p:nvPicPr>
          <p:cNvPr id="9"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sp>
        <p:nvSpPr>
          <p:cNvPr id="4" name="Text 2"/>
          <p:cNvSpPr/>
          <p:nvPr/>
        </p:nvSpPr>
        <p:spPr>
          <a:xfrm>
            <a:off x="2037993" y="2104311"/>
            <a:ext cx="6258520"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Definition of Partnership</a:t>
            </a:r>
            <a:endParaRPr lang="en-US" sz="4374" dirty="0"/>
          </a:p>
        </p:txBody>
      </p:sp>
      <p:sp>
        <p:nvSpPr>
          <p:cNvPr id="5" name="Text 3"/>
          <p:cNvSpPr/>
          <p:nvPr/>
        </p:nvSpPr>
        <p:spPr>
          <a:xfrm>
            <a:off x="2371249" y="3492937"/>
            <a:ext cx="10221158" cy="710803"/>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 partnership is the relation which subsists among persons carrying on a business in common with a view of profit."</a:t>
            </a:r>
            <a:endParaRPr lang="en-US" sz="1750" dirty="0"/>
          </a:p>
        </p:txBody>
      </p:sp>
      <p:sp>
        <p:nvSpPr>
          <p:cNvPr id="6" name="Shape 4"/>
          <p:cNvSpPr/>
          <p:nvPr/>
        </p:nvSpPr>
        <p:spPr>
          <a:xfrm>
            <a:off x="2037993" y="3243024"/>
            <a:ext cx="44410" cy="1210628"/>
          </a:xfrm>
          <a:prstGeom prst="rect">
            <a:avLst/>
          </a:prstGeom>
          <a:solidFill>
            <a:srgbClr val="4950BC"/>
          </a:solidFill>
          <a:ln/>
        </p:spPr>
      </p:sp>
      <p:sp>
        <p:nvSpPr>
          <p:cNvPr id="7" name="Text 5"/>
          <p:cNvSpPr/>
          <p:nvPr/>
        </p:nvSpPr>
        <p:spPr>
          <a:xfrm>
            <a:off x="2037993" y="4703564"/>
            <a:ext cx="10554414" cy="1421606"/>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 partnership is a long-term business alliance between two or more individuals who share ownership and management responsibilities. Partnerships are typically formed based on mutual trust and shared values, and they can be formalized with legal agreements that specify the division of profits, liabilities, and management.</a:t>
            </a:r>
            <a:endParaRPr lang="en-US" sz="1750" dirty="0"/>
          </a:p>
        </p:txBody>
      </p:sp>
      <p:pic>
        <p:nvPicPr>
          <p:cNvPr id="8"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sp>
        <p:nvSpPr>
          <p:cNvPr id="4" name="Text 2"/>
          <p:cNvSpPr/>
          <p:nvPr/>
        </p:nvSpPr>
        <p:spPr>
          <a:xfrm>
            <a:off x="2037993" y="1413986"/>
            <a:ext cx="10554414" cy="1388745"/>
          </a:xfrm>
          <a:prstGeom prst="rect">
            <a:avLst/>
          </a:prstGeom>
          <a:noFill/>
          <a:ln/>
        </p:spPr>
        <p:txBody>
          <a:bodyPr wrap="squar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Key Differences between Joint Venture and Partnership</a:t>
            </a:r>
            <a:endParaRPr lang="en-US" sz="4374" dirty="0"/>
          </a:p>
        </p:txBody>
      </p:sp>
      <p:sp>
        <p:nvSpPr>
          <p:cNvPr id="5" name="Shape 3"/>
          <p:cNvSpPr/>
          <p:nvPr/>
        </p:nvSpPr>
        <p:spPr>
          <a:xfrm>
            <a:off x="2037993" y="3247073"/>
            <a:ext cx="10554414" cy="3568541"/>
          </a:xfrm>
          <a:prstGeom prst="roundRect">
            <a:avLst>
              <a:gd name="adj" fmla="val 2802"/>
            </a:avLst>
          </a:prstGeom>
          <a:noFill/>
          <a:ln w="13811">
            <a:solidFill>
              <a:srgbClr val="000000">
                <a:alpha val="8000"/>
              </a:srgbClr>
            </a:solidFill>
            <a:prstDash val="solid"/>
          </a:ln>
        </p:spPr>
      </p:sp>
      <p:sp>
        <p:nvSpPr>
          <p:cNvPr id="6" name="Shape 4"/>
          <p:cNvSpPr/>
          <p:nvPr/>
        </p:nvSpPr>
        <p:spPr>
          <a:xfrm>
            <a:off x="2051804" y="3260884"/>
            <a:ext cx="10526792" cy="637103"/>
          </a:xfrm>
          <a:prstGeom prst="rect">
            <a:avLst/>
          </a:prstGeom>
          <a:solidFill>
            <a:srgbClr val="FFFFFF">
              <a:alpha val="4000"/>
            </a:srgbClr>
          </a:solidFill>
          <a:ln/>
        </p:spPr>
      </p:sp>
      <p:sp>
        <p:nvSpPr>
          <p:cNvPr id="7" name="Text 5"/>
          <p:cNvSpPr/>
          <p:nvPr/>
        </p:nvSpPr>
        <p:spPr>
          <a:xfrm>
            <a:off x="2273975" y="3401735"/>
            <a:ext cx="4815245" cy="355402"/>
          </a:xfrm>
          <a:prstGeom prst="rect">
            <a:avLst/>
          </a:prstGeom>
          <a:noFill/>
          <a:ln/>
        </p:spPr>
        <p:txBody>
          <a:bodyPr wrap="none" rtlCol="0" anchor="t"/>
          <a:lstStyle/>
          <a:p>
            <a:pPr indent="0" marL="0">
              <a:lnSpc>
                <a:spcPts val="2799"/>
              </a:lnSpc>
              <a:buNone/>
            </a:pPr>
            <a:r>
              <a:rPr lang="en-US" sz="1750" b="1" spc="-35" kern="0" dirty="0">
                <a:solidFill>
                  <a:srgbClr val="272525"/>
                </a:solidFill>
                <a:latin typeface="Inter" pitchFamily="34" charset="0"/>
                <a:ea typeface="Inter" pitchFamily="34" charset="-122"/>
                <a:cs typeface="Inter" pitchFamily="34" charset="-120"/>
              </a:rPr>
              <a:t>Joint venture</a:t>
            </a:r>
            <a:endParaRPr lang="en-US" sz="1750" dirty="0"/>
          </a:p>
        </p:txBody>
      </p:sp>
      <p:sp>
        <p:nvSpPr>
          <p:cNvPr id="8" name="Text 6"/>
          <p:cNvSpPr/>
          <p:nvPr/>
        </p:nvSpPr>
        <p:spPr>
          <a:xfrm>
            <a:off x="7541181" y="3401735"/>
            <a:ext cx="4815245" cy="355402"/>
          </a:xfrm>
          <a:prstGeom prst="rect">
            <a:avLst/>
          </a:prstGeom>
          <a:noFill/>
          <a:ln/>
        </p:spPr>
        <p:txBody>
          <a:bodyPr wrap="none" rtlCol="0" anchor="t"/>
          <a:lstStyle/>
          <a:p>
            <a:pPr indent="0" marL="0">
              <a:lnSpc>
                <a:spcPts val="2799"/>
              </a:lnSpc>
              <a:buNone/>
            </a:pPr>
            <a:r>
              <a:rPr lang="en-US" sz="1750" b="1" spc="-35" kern="0" dirty="0">
                <a:solidFill>
                  <a:srgbClr val="272525"/>
                </a:solidFill>
                <a:latin typeface="Inter" pitchFamily="34" charset="0"/>
                <a:ea typeface="Inter" pitchFamily="34" charset="-122"/>
                <a:cs typeface="Inter" pitchFamily="34" charset="-120"/>
              </a:rPr>
              <a:t>Partnership</a:t>
            </a:r>
            <a:endParaRPr lang="en-US" sz="1750" dirty="0"/>
          </a:p>
        </p:txBody>
      </p:sp>
      <p:sp>
        <p:nvSpPr>
          <p:cNvPr id="9" name="Shape 7"/>
          <p:cNvSpPr/>
          <p:nvPr/>
        </p:nvSpPr>
        <p:spPr>
          <a:xfrm>
            <a:off x="2051804" y="3897987"/>
            <a:ext cx="10526792" cy="637103"/>
          </a:xfrm>
          <a:prstGeom prst="rect">
            <a:avLst/>
          </a:prstGeom>
          <a:solidFill>
            <a:srgbClr val="000000">
              <a:alpha val="4000"/>
            </a:srgbClr>
          </a:solidFill>
          <a:ln/>
        </p:spPr>
      </p:sp>
      <p:sp>
        <p:nvSpPr>
          <p:cNvPr id="10" name="Text 8"/>
          <p:cNvSpPr/>
          <p:nvPr/>
        </p:nvSpPr>
        <p:spPr>
          <a:xfrm>
            <a:off x="2273975" y="4038838"/>
            <a:ext cx="4815245" cy="355402"/>
          </a:xfrm>
          <a:prstGeom prst="rect">
            <a:avLst/>
          </a:prstGeom>
          <a:noFill/>
          <a:ln/>
        </p:spPr>
        <p:txBody>
          <a:bodyPr wrap="non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 temporary agreement</a:t>
            </a:r>
            <a:endParaRPr lang="en-US" sz="1750" dirty="0"/>
          </a:p>
        </p:txBody>
      </p:sp>
      <p:sp>
        <p:nvSpPr>
          <p:cNvPr id="11" name="Text 9"/>
          <p:cNvSpPr/>
          <p:nvPr/>
        </p:nvSpPr>
        <p:spPr>
          <a:xfrm>
            <a:off x="7541181" y="4038838"/>
            <a:ext cx="4815245" cy="355402"/>
          </a:xfrm>
          <a:prstGeom prst="rect">
            <a:avLst/>
          </a:prstGeom>
          <a:noFill/>
          <a:ln/>
        </p:spPr>
        <p:txBody>
          <a:bodyPr wrap="non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An ongoing agreement</a:t>
            </a:r>
            <a:endParaRPr lang="en-US" sz="1750" dirty="0"/>
          </a:p>
        </p:txBody>
      </p:sp>
      <p:sp>
        <p:nvSpPr>
          <p:cNvPr id="12" name="Shape 10"/>
          <p:cNvSpPr/>
          <p:nvPr/>
        </p:nvSpPr>
        <p:spPr>
          <a:xfrm>
            <a:off x="2051804" y="4535091"/>
            <a:ext cx="10526792" cy="637103"/>
          </a:xfrm>
          <a:prstGeom prst="rect">
            <a:avLst/>
          </a:prstGeom>
          <a:solidFill>
            <a:srgbClr val="FFFFFF">
              <a:alpha val="4000"/>
            </a:srgbClr>
          </a:solidFill>
          <a:ln/>
        </p:spPr>
      </p:sp>
      <p:sp>
        <p:nvSpPr>
          <p:cNvPr id="13" name="Text 11"/>
          <p:cNvSpPr/>
          <p:nvPr/>
        </p:nvSpPr>
        <p:spPr>
          <a:xfrm>
            <a:off x="2273975" y="4675942"/>
            <a:ext cx="4815245" cy="355402"/>
          </a:xfrm>
          <a:prstGeom prst="rect">
            <a:avLst/>
          </a:prstGeom>
          <a:noFill/>
          <a:ln/>
        </p:spPr>
        <p:txBody>
          <a:bodyPr wrap="non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Parties retain independent ownership</a:t>
            </a:r>
            <a:endParaRPr lang="en-US" sz="1750" dirty="0"/>
          </a:p>
        </p:txBody>
      </p:sp>
      <p:sp>
        <p:nvSpPr>
          <p:cNvPr id="14" name="Text 12"/>
          <p:cNvSpPr/>
          <p:nvPr/>
        </p:nvSpPr>
        <p:spPr>
          <a:xfrm>
            <a:off x="7541181" y="4675942"/>
            <a:ext cx="4815245" cy="355402"/>
          </a:xfrm>
          <a:prstGeom prst="rect">
            <a:avLst/>
          </a:prstGeom>
          <a:noFill/>
          <a:ln/>
        </p:spPr>
        <p:txBody>
          <a:bodyPr wrap="non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Parties share ownership</a:t>
            </a:r>
            <a:endParaRPr lang="en-US" sz="1750" dirty="0"/>
          </a:p>
        </p:txBody>
      </p:sp>
      <p:sp>
        <p:nvSpPr>
          <p:cNvPr id="15" name="Shape 13"/>
          <p:cNvSpPr/>
          <p:nvPr/>
        </p:nvSpPr>
        <p:spPr>
          <a:xfrm>
            <a:off x="2051804" y="5172194"/>
            <a:ext cx="10526792" cy="992505"/>
          </a:xfrm>
          <a:prstGeom prst="rect">
            <a:avLst/>
          </a:prstGeom>
          <a:solidFill>
            <a:srgbClr val="000000">
              <a:alpha val="4000"/>
            </a:srgbClr>
          </a:solidFill>
          <a:ln/>
        </p:spPr>
      </p:sp>
      <p:sp>
        <p:nvSpPr>
          <p:cNvPr id="16" name="Text 14"/>
          <p:cNvSpPr/>
          <p:nvPr/>
        </p:nvSpPr>
        <p:spPr>
          <a:xfrm>
            <a:off x="2273975" y="5313045"/>
            <a:ext cx="4815245" cy="710803"/>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Parties share costs and profits based on an agreed-upon formula</a:t>
            </a:r>
            <a:endParaRPr lang="en-US" sz="1750" dirty="0"/>
          </a:p>
        </p:txBody>
      </p:sp>
      <p:sp>
        <p:nvSpPr>
          <p:cNvPr id="17" name="Text 15"/>
          <p:cNvSpPr/>
          <p:nvPr/>
        </p:nvSpPr>
        <p:spPr>
          <a:xfrm>
            <a:off x="7541181" y="5313045"/>
            <a:ext cx="4815245" cy="355402"/>
          </a:xfrm>
          <a:prstGeom prst="rect">
            <a:avLst/>
          </a:prstGeom>
          <a:noFill/>
          <a:ln/>
        </p:spPr>
        <p:txBody>
          <a:bodyPr wrap="non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Parties share costs and profits equally</a:t>
            </a:r>
            <a:endParaRPr lang="en-US" sz="1750" dirty="0"/>
          </a:p>
        </p:txBody>
      </p:sp>
      <p:sp>
        <p:nvSpPr>
          <p:cNvPr id="18" name="Shape 16"/>
          <p:cNvSpPr/>
          <p:nvPr/>
        </p:nvSpPr>
        <p:spPr>
          <a:xfrm>
            <a:off x="2051804" y="6164699"/>
            <a:ext cx="10526792" cy="637103"/>
          </a:xfrm>
          <a:prstGeom prst="rect">
            <a:avLst/>
          </a:prstGeom>
          <a:solidFill>
            <a:srgbClr val="FFFFFF">
              <a:alpha val="4000"/>
            </a:srgbClr>
          </a:solidFill>
          <a:ln/>
        </p:spPr>
      </p:sp>
      <p:sp>
        <p:nvSpPr>
          <p:cNvPr id="19" name="Text 17"/>
          <p:cNvSpPr/>
          <p:nvPr/>
        </p:nvSpPr>
        <p:spPr>
          <a:xfrm>
            <a:off x="2273975" y="6305550"/>
            <a:ext cx="4815245" cy="355402"/>
          </a:xfrm>
          <a:prstGeom prst="rect">
            <a:avLst/>
          </a:prstGeom>
          <a:noFill/>
          <a:ln/>
        </p:spPr>
        <p:txBody>
          <a:bodyPr wrap="non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No personal liability</a:t>
            </a:r>
            <a:endParaRPr lang="en-US" sz="1750" dirty="0"/>
          </a:p>
        </p:txBody>
      </p:sp>
      <p:sp>
        <p:nvSpPr>
          <p:cNvPr id="20" name="Text 18"/>
          <p:cNvSpPr/>
          <p:nvPr/>
        </p:nvSpPr>
        <p:spPr>
          <a:xfrm>
            <a:off x="7541181" y="6305550"/>
            <a:ext cx="4815245" cy="355402"/>
          </a:xfrm>
          <a:prstGeom prst="rect">
            <a:avLst/>
          </a:prstGeom>
          <a:noFill/>
          <a:ln/>
        </p:spPr>
        <p:txBody>
          <a:bodyPr wrap="non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Full personal liability</a:t>
            </a:r>
            <a:endParaRPr lang="en-US" sz="1750" dirty="0"/>
          </a:p>
        </p:txBody>
      </p:sp>
      <p:pic>
        <p:nvPicPr>
          <p:cNvPr id="21"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sp>
        <p:nvSpPr>
          <p:cNvPr id="4" name="Text 2"/>
          <p:cNvSpPr/>
          <p:nvPr/>
        </p:nvSpPr>
        <p:spPr>
          <a:xfrm>
            <a:off x="2037993" y="1358741"/>
            <a:ext cx="7851577"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Legal Aspects of Joint Venture</a:t>
            </a:r>
            <a:endParaRPr lang="en-US" sz="4374" dirty="0"/>
          </a:p>
        </p:txBody>
      </p:sp>
      <p:sp>
        <p:nvSpPr>
          <p:cNvPr id="5" name="Shape 3"/>
          <p:cNvSpPr/>
          <p:nvPr/>
        </p:nvSpPr>
        <p:spPr>
          <a:xfrm>
            <a:off x="2037993" y="2671048"/>
            <a:ext cx="499943" cy="499943"/>
          </a:xfrm>
          <a:prstGeom prst="roundRect">
            <a:avLst>
              <a:gd name="adj" fmla="val 20000"/>
            </a:avLst>
          </a:prstGeom>
          <a:solidFill>
            <a:srgbClr val="DADBF1"/>
          </a:solidFill>
          <a:ln w="13811">
            <a:solidFill>
              <a:srgbClr val="B5B7E3"/>
            </a:solidFill>
            <a:prstDash val="solid"/>
          </a:ln>
        </p:spPr>
      </p:sp>
      <p:sp>
        <p:nvSpPr>
          <p:cNvPr id="6" name="Text 4"/>
          <p:cNvSpPr/>
          <p:nvPr/>
        </p:nvSpPr>
        <p:spPr>
          <a:xfrm>
            <a:off x="2206347" y="2712720"/>
            <a:ext cx="163235" cy="416481"/>
          </a:xfrm>
          <a:prstGeom prst="rect">
            <a:avLst/>
          </a:prstGeom>
          <a:noFill/>
          <a:ln/>
        </p:spPr>
        <p:txBody>
          <a:bodyPr wrap="none" rtlCol="0" anchor="t"/>
          <a:lstStyle/>
          <a:p>
            <a:pPr algn="ctr" indent="0" marL="0">
              <a:lnSpc>
                <a:spcPts val="3281"/>
              </a:lnSpc>
              <a:buNone/>
            </a:pPr>
            <a:r>
              <a:rPr lang="en-US" sz="2624" b="1" spc="-35" kern="0" dirty="0">
                <a:solidFill>
                  <a:srgbClr val="272525"/>
                </a:solidFill>
                <a:latin typeface="Inter" pitchFamily="34" charset="0"/>
                <a:ea typeface="Inter" pitchFamily="34" charset="-122"/>
                <a:cs typeface="Inter" pitchFamily="34" charset="-120"/>
              </a:rPr>
              <a:t>1</a:t>
            </a:r>
            <a:endParaRPr lang="en-US" sz="2624" dirty="0"/>
          </a:p>
        </p:txBody>
      </p:sp>
      <p:sp>
        <p:nvSpPr>
          <p:cNvPr id="7" name="Text 5"/>
          <p:cNvSpPr/>
          <p:nvPr/>
        </p:nvSpPr>
        <p:spPr>
          <a:xfrm>
            <a:off x="2760107" y="2747367"/>
            <a:ext cx="2343269" cy="347186"/>
          </a:xfrm>
          <a:prstGeom prst="rect">
            <a:avLst/>
          </a:prstGeom>
          <a:noFill/>
          <a:ln/>
        </p:spPr>
        <p:txBody>
          <a:bodyPr wrap="none" rtlCol="0" anchor="t"/>
          <a:lstStyle/>
          <a:p>
            <a:pPr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Formal Agreement</a:t>
            </a:r>
            <a:endParaRPr lang="en-US" sz="2187" dirty="0"/>
          </a:p>
        </p:txBody>
      </p:sp>
      <p:sp>
        <p:nvSpPr>
          <p:cNvPr id="8" name="Text 6"/>
          <p:cNvSpPr/>
          <p:nvPr/>
        </p:nvSpPr>
        <p:spPr>
          <a:xfrm>
            <a:off x="2760107" y="3316724"/>
            <a:ext cx="2647950" cy="3554016"/>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 written agreement is necessary to form a joint venture. The agreement should outline the goals, duration, and financial obligations of the parties involved. This agreement can be enforced if any legal issues arise in the future.</a:t>
            </a:r>
            <a:endParaRPr lang="en-US" sz="1750" dirty="0"/>
          </a:p>
        </p:txBody>
      </p:sp>
      <p:sp>
        <p:nvSpPr>
          <p:cNvPr id="9" name="Shape 7"/>
          <p:cNvSpPr/>
          <p:nvPr/>
        </p:nvSpPr>
        <p:spPr>
          <a:xfrm>
            <a:off x="5630228" y="2671048"/>
            <a:ext cx="499943" cy="499943"/>
          </a:xfrm>
          <a:prstGeom prst="roundRect">
            <a:avLst>
              <a:gd name="adj" fmla="val 20000"/>
            </a:avLst>
          </a:prstGeom>
          <a:solidFill>
            <a:srgbClr val="DADBF1"/>
          </a:solidFill>
          <a:ln w="13811">
            <a:solidFill>
              <a:srgbClr val="B5B7E3"/>
            </a:solidFill>
            <a:prstDash val="solid"/>
          </a:ln>
        </p:spPr>
      </p:sp>
      <p:sp>
        <p:nvSpPr>
          <p:cNvPr id="10" name="Text 8"/>
          <p:cNvSpPr/>
          <p:nvPr/>
        </p:nvSpPr>
        <p:spPr>
          <a:xfrm>
            <a:off x="5779532" y="2712720"/>
            <a:ext cx="201335" cy="416481"/>
          </a:xfrm>
          <a:prstGeom prst="rect">
            <a:avLst/>
          </a:prstGeom>
          <a:noFill/>
          <a:ln/>
        </p:spPr>
        <p:txBody>
          <a:bodyPr wrap="none" rtlCol="0" anchor="t"/>
          <a:lstStyle/>
          <a:p>
            <a:pPr algn="ctr" indent="0" marL="0">
              <a:lnSpc>
                <a:spcPts val="3281"/>
              </a:lnSpc>
              <a:buNone/>
            </a:pPr>
            <a:r>
              <a:rPr lang="en-US" sz="2624" b="1" spc="-35" kern="0" dirty="0">
                <a:solidFill>
                  <a:srgbClr val="272525"/>
                </a:solidFill>
                <a:latin typeface="Inter" pitchFamily="34" charset="0"/>
                <a:ea typeface="Inter" pitchFamily="34" charset="-122"/>
                <a:cs typeface="Inter" pitchFamily="34" charset="-120"/>
              </a:rPr>
              <a:t>2</a:t>
            </a:r>
            <a:endParaRPr lang="en-US" sz="2624" dirty="0"/>
          </a:p>
        </p:txBody>
      </p:sp>
      <p:sp>
        <p:nvSpPr>
          <p:cNvPr id="11" name="Text 9"/>
          <p:cNvSpPr/>
          <p:nvPr/>
        </p:nvSpPr>
        <p:spPr>
          <a:xfrm>
            <a:off x="6352342" y="2747367"/>
            <a:ext cx="2221944" cy="347186"/>
          </a:xfrm>
          <a:prstGeom prst="rect">
            <a:avLst/>
          </a:prstGeom>
          <a:noFill/>
          <a:ln/>
        </p:spPr>
        <p:txBody>
          <a:bodyPr wrap="none" rtlCol="0" anchor="t"/>
          <a:lstStyle/>
          <a:p>
            <a:pPr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Taxation</a:t>
            </a:r>
            <a:endParaRPr lang="en-US" sz="2187" dirty="0"/>
          </a:p>
        </p:txBody>
      </p:sp>
      <p:sp>
        <p:nvSpPr>
          <p:cNvPr id="12" name="Text 10"/>
          <p:cNvSpPr/>
          <p:nvPr/>
        </p:nvSpPr>
        <p:spPr>
          <a:xfrm>
            <a:off x="6352342" y="3316724"/>
            <a:ext cx="2647950" cy="2487811"/>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 joint venture is not considered to be a legal entity, so parties involved are taxed separately for their share of the profits or losses. Each party must file their own tax returns.</a:t>
            </a:r>
            <a:endParaRPr lang="en-US" sz="1750" dirty="0"/>
          </a:p>
        </p:txBody>
      </p:sp>
      <p:sp>
        <p:nvSpPr>
          <p:cNvPr id="13" name="Shape 11"/>
          <p:cNvSpPr/>
          <p:nvPr/>
        </p:nvSpPr>
        <p:spPr>
          <a:xfrm>
            <a:off x="9222462" y="2671048"/>
            <a:ext cx="499943" cy="499943"/>
          </a:xfrm>
          <a:prstGeom prst="roundRect">
            <a:avLst>
              <a:gd name="adj" fmla="val 20000"/>
            </a:avLst>
          </a:prstGeom>
          <a:solidFill>
            <a:srgbClr val="DADBF1"/>
          </a:solidFill>
          <a:ln w="13811">
            <a:solidFill>
              <a:srgbClr val="B5B7E3"/>
            </a:solidFill>
            <a:prstDash val="solid"/>
          </a:ln>
        </p:spPr>
      </p:sp>
      <p:sp>
        <p:nvSpPr>
          <p:cNvPr id="14" name="Text 12"/>
          <p:cNvSpPr/>
          <p:nvPr/>
        </p:nvSpPr>
        <p:spPr>
          <a:xfrm>
            <a:off x="9367957" y="2712720"/>
            <a:ext cx="208955" cy="416481"/>
          </a:xfrm>
          <a:prstGeom prst="rect">
            <a:avLst/>
          </a:prstGeom>
          <a:noFill/>
          <a:ln/>
        </p:spPr>
        <p:txBody>
          <a:bodyPr wrap="none" rtlCol="0" anchor="t"/>
          <a:lstStyle/>
          <a:p>
            <a:pPr algn="ctr" indent="0" marL="0">
              <a:lnSpc>
                <a:spcPts val="3281"/>
              </a:lnSpc>
              <a:buNone/>
            </a:pPr>
            <a:r>
              <a:rPr lang="en-US" sz="2624" b="1" spc="-35" kern="0" dirty="0">
                <a:solidFill>
                  <a:srgbClr val="272525"/>
                </a:solidFill>
                <a:latin typeface="Inter" pitchFamily="34" charset="0"/>
                <a:ea typeface="Inter" pitchFamily="34" charset="-122"/>
                <a:cs typeface="Inter" pitchFamily="34" charset="-120"/>
              </a:rPr>
              <a:t>3</a:t>
            </a:r>
            <a:endParaRPr lang="en-US" sz="2624" dirty="0"/>
          </a:p>
        </p:txBody>
      </p:sp>
      <p:sp>
        <p:nvSpPr>
          <p:cNvPr id="15" name="Text 13"/>
          <p:cNvSpPr/>
          <p:nvPr/>
        </p:nvSpPr>
        <p:spPr>
          <a:xfrm>
            <a:off x="9944576" y="2747367"/>
            <a:ext cx="2221944" cy="347186"/>
          </a:xfrm>
          <a:prstGeom prst="rect">
            <a:avLst/>
          </a:prstGeom>
          <a:noFill/>
          <a:ln/>
        </p:spPr>
        <p:txBody>
          <a:bodyPr wrap="none" rtlCol="0" anchor="t"/>
          <a:lstStyle/>
          <a:p>
            <a:pPr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Liability</a:t>
            </a:r>
            <a:endParaRPr lang="en-US" sz="2187" dirty="0"/>
          </a:p>
        </p:txBody>
      </p:sp>
      <p:sp>
        <p:nvSpPr>
          <p:cNvPr id="16" name="Text 14"/>
          <p:cNvSpPr/>
          <p:nvPr/>
        </p:nvSpPr>
        <p:spPr>
          <a:xfrm>
            <a:off x="9944576" y="3316724"/>
            <a:ext cx="2647950" cy="3554016"/>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In a joint venture, parties retain their independence and do not share personal liability. However, if a party is found to be liable for any damage or accident that occurs during the project, they alone will be responsible for any damages or claims.</a:t>
            </a:r>
            <a:endParaRPr lang="en-US" sz="1750" dirty="0"/>
          </a:p>
        </p:txBody>
      </p:sp>
      <p:pic>
        <p:nvPicPr>
          <p:cNvPr id="17"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31624"/>
          </a:xfrm>
          <a:prstGeom prst="rect">
            <a:avLst/>
          </a:prstGeom>
          <a:solidFill>
            <a:srgbClr val="FFFFFF"/>
          </a:solidFill>
          <a:ln w="13692">
            <a:solidFill>
              <a:srgbClr val="E5E0DF"/>
            </a:solidFill>
            <a:prstDash val="solid"/>
          </a:ln>
        </p:spPr>
      </p:sp>
      <p:sp>
        <p:nvSpPr>
          <p:cNvPr id="4" name="Text 2"/>
          <p:cNvSpPr/>
          <p:nvPr/>
        </p:nvSpPr>
        <p:spPr>
          <a:xfrm>
            <a:off x="2071926" y="607100"/>
            <a:ext cx="7354610" cy="689967"/>
          </a:xfrm>
          <a:prstGeom prst="rect">
            <a:avLst/>
          </a:prstGeom>
          <a:noFill/>
          <a:ln/>
        </p:spPr>
        <p:txBody>
          <a:bodyPr wrap="none" rtlCol="0" anchor="t"/>
          <a:lstStyle/>
          <a:p>
            <a:pPr indent="0" marL="0">
              <a:lnSpc>
                <a:spcPts val="5432"/>
              </a:lnSpc>
              <a:buNone/>
            </a:pPr>
            <a:r>
              <a:rPr lang="en-US" sz="4346" b="1" spc="-130" kern="0" dirty="0">
                <a:solidFill>
                  <a:srgbClr val="000000"/>
                </a:solidFill>
                <a:latin typeface="Inter" pitchFamily="34" charset="0"/>
                <a:ea typeface="Inter" pitchFamily="34" charset="-122"/>
                <a:cs typeface="Inter" pitchFamily="34" charset="-120"/>
              </a:rPr>
              <a:t>Legal Aspects of Partnership</a:t>
            </a:r>
            <a:endParaRPr lang="en-US" sz="4346" dirty="0"/>
          </a:p>
        </p:txBody>
      </p:sp>
      <p:pic>
        <p:nvPicPr>
          <p:cNvPr id="5" name="Image 0" descr="preencoded.png">    </p:cNvPr>
          <p:cNvPicPr>
            <a:picLocks noChangeAspect="1"/>
          </p:cNvPicPr>
          <p:nvPr/>
        </p:nvPicPr>
        <p:blipFill>
          <a:blip r:embed="rId1"/>
          <a:stretch>
            <a:fillRect/>
          </a:stretch>
        </p:blipFill>
        <p:spPr>
          <a:xfrm>
            <a:off x="2071926" y="1738551"/>
            <a:ext cx="5077658" cy="3138130"/>
          </a:xfrm>
          <a:prstGeom prst="rect">
            <a:avLst/>
          </a:prstGeom>
        </p:spPr>
      </p:pic>
      <p:sp>
        <p:nvSpPr>
          <p:cNvPr id="6" name="Text 3"/>
          <p:cNvSpPr/>
          <p:nvPr/>
        </p:nvSpPr>
        <p:spPr>
          <a:xfrm>
            <a:off x="2071926" y="5152549"/>
            <a:ext cx="5077658" cy="2471976"/>
          </a:xfrm>
          <a:prstGeom prst="rect">
            <a:avLst/>
          </a:prstGeom>
          <a:noFill/>
          <a:ln/>
        </p:spPr>
        <p:txBody>
          <a:bodyPr wrap="square" rtlCol="0" anchor="t"/>
          <a:lstStyle/>
          <a:p>
            <a:pPr algn="l" indent="0" marL="0">
              <a:lnSpc>
                <a:spcPts val="2781"/>
              </a:lnSpc>
              <a:buNone/>
            </a:pPr>
            <a:r>
              <a:rPr lang="en-US" sz="1738" spc="-35" kern="0" dirty="0">
                <a:solidFill>
                  <a:srgbClr val="272525"/>
                </a:solidFill>
                <a:latin typeface="Inter" pitchFamily="34" charset="0"/>
                <a:ea typeface="Inter" pitchFamily="34" charset="-122"/>
                <a:cs typeface="Inter" pitchFamily="34" charset="-120"/>
              </a:rPr>
              <a:t>A written agreement is necessary to form a partnership. This agreement should cover the shared responsibilities, profits, and liabilities of each partner, and formalize the terms of the partnership. Also, during a partnership, partners can be held personally and jointly liable for all the liabilities of the partnership.</a:t>
            </a:r>
            <a:endParaRPr lang="en-US" sz="1738" dirty="0"/>
          </a:p>
        </p:txBody>
      </p:sp>
      <p:pic>
        <p:nvPicPr>
          <p:cNvPr id="7" name="Image 1" descr="preencoded.png">    </p:cNvPr>
          <p:cNvPicPr>
            <a:picLocks noChangeAspect="1"/>
          </p:cNvPicPr>
          <p:nvPr/>
        </p:nvPicPr>
        <p:blipFill>
          <a:blip r:embed="rId2"/>
          <a:stretch>
            <a:fillRect/>
          </a:stretch>
        </p:blipFill>
        <p:spPr>
          <a:xfrm>
            <a:off x="7480697" y="1738551"/>
            <a:ext cx="5077658" cy="3138130"/>
          </a:xfrm>
          <a:prstGeom prst="rect">
            <a:avLst/>
          </a:prstGeom>
        </p:spPr>
      </p:pic>
      <p:sp>
        <p:nvSpPr>
          <p:cNvPr id="8" name="Text 4"/>
          <p:cNvSpPr/>
          <p:nvPr/>
        </p:nvSpPr>
        <p:spPr>
          <a:xfrm>
            <a:off x="7480697" y="5152549"/>
            <a:ext cx="5077658" cy="2118836"/>
          </a:xfrm>
          <a:prstGeom prst="rect">
            <a:avLst/>
          </a:prstGeom>
          <a:noFill/>
          <a:ln/>
        </p:spPr>
        <p:txBody>
          <a:bodyPr wrap="square" rtlCol="0" anchor="t"/>
          <a:lstStyle/>
          <a:p>
            <a:pPr algn="l" indent="0" marL="0">
              <a:lnSpc>
                <a:spcPts val="2781"/>
              </a:lnSpc>
              <a:buNone/>
            </a:pPr>
            <a:r>
              <a:rPr lang="en-US" sz="1738" spc="-35" kern="0" dirty="0">
                <a:solidFill>
                  <a:srgbClr val="272525"/>
                </a:solidFill>
                <a:latin typeface="Inter" pitchFamily="34" charset="0"/>
                <a:ea typeface="Inter" pitchFamily="34" charset="-122"/>
                <a:cs typeface="Inter" pitchFamily="34" charset="-120"/>
              </a:rPr>
              <a:t>Partnerships file a tax return on Form 1065, which shows the profits and losses of the partnership. This form is used to calculate the taxes owed by partners. Partners receive a Schedule K-1 showing how their share of profits and losses affect their personal income tax return.</a:t>
            </a:r>
            <a:endParaRPr lang="en-US" sz="1738" dirty="0"/>
          </a:p>
        </p:txBody>
      </p:sp>
      <p:pic>
        <p:nvPicPr>
          <p:cNvPr id="9"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sp>
        <p:nvSpPr>
          <p:cNvPr id="4" name="Text 2"/>
          <p:cNvSpPr/>
          <p:nvPr/>
        </p:nvSpPr>
        <p:spPr>
          <a:xfrm>
            <a:off x="2037993" y="1078230"/>
            <a:ext cx="10554414" cy="1388745"/>
          </a:xfrm>
          <a:prstGeom prst="rect">
            <a:avLst/>
          </a:prstGeom>
          <a:noFill/>
          <a:ln/>
        </p:spPr>
        <p:txBody>
          <a:bodyPr wrap="squar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Advantages and Disadvantages of Joint Venture and Partnership</a:t>
            </a:r>
            <a:endParaRPr lang="en-US" sz="4374" dirty="0"/>
          </a:p>
        </p:txBody>
      </p:sp>
      <p:sp>
        <p:nvSpPr>
          <p:cNvPr id="5" name="Shape 3"/>
          <p:cNvSpPr/>
          <p:nvPr/>
        </p:nvSpPr>
        <p:spPr>
          <a:xfrm>
            <a:off x="2037993" y="2911316"/>
            <a:ext cx="5166122" cy="4239935"/>
          </a:xfrm>
          <a:prstGeom prst="roundRect">
            <a:avLst>
              <a:gd name="adj" fmla="val 2358"/>
            </a:avLst>
          </a:prstGeom>
          <a:solidFill>
            <a:srgbClr val="DADBF1"/>
          </a:solidFill>
          <a:ln w="13811">
            <a:solidFill>
              <a:srgbClr val="B5B7E3"/>
            </a:solidFill>
            <a:prstDash val="solid"/>
          </a:ln>
        </p:spPr>
      </p:sp>
      <p:sp>
        <p:nvSpPr>
          <p:cNvPr id="6" name="Text 4"/>
          <p:cNvSpPr/>
          <p:nvPr/>
        </p:nvSpPr>
        <p:spPr>
          <a:xfrm>
            <a:off x="2273975" y="3147298"/>
            <a:ext cx="2221944" cy="347186"/>
          </a:xfrm>
          <a:prstGeom prst="rect">
            <a:avLst/>
          </a:prstGeom>
          <a:noFill/>
          <a:ln/>
        </p:spPr>
        <p:txBody>
          <a:bodyPr wrap="none" rtlCol="0" anchor="t"/>
          <a:lstStyle/>
          <a:p>
            <a:pPr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Joint Venture</a:t>
            </a:r>
            <a:endParaRPr lang="en-US" sz="2187" dirty="0"/>
          </a:p>
        </p:txBody>
      </p:sp>
      <p:sp>
        <p:nvSpPr>
          <p:cNvPr id="7" name="Text 5"/>
          <p:cNvSpPr/>
          <p:nvPr/>
        </p:nvSpPr>
        <p:spPr>
          <a:xfrm>
            <a:off x="2273975" y="3716655"/>
            <a:ext cx="4694158" cy="3198614"/>
          </a:xfrm>
          <a:prstGeom prst="rect">
            <a:avLst/>
          </a:prstGeom>
          <a:noFill/>
          <a:ln/>
        </p:spPr>
        <p:txBody>
          <a:bodyPr wrap="square" rtlCol="0" anchor="t"/>
          <a:lstStyle/>
          <a:p>
            <a:pPr indent="0" marL="0">
              <a:lnSpc>
                <a:spcPts val="2799"/>
              </a:lnSpc>
              <a:buNone/>
            </a:pPr>
            <a:r>
              <a:rPr lang="en-US" sz="1750" b="1" spc="-35" kern="0" dirty="0">
                <a:solidFill>
                  <a:srgbClr val="272525"/>
                </a:solidFill>
                <a:latin typeface="Inter" pitchFamily="34" charset="0"/>
                <a:ea typeface="Inter" pitchFamily="34" charset="-122"/>
                <a:cs typeface="Inter" pitchFamily="34" charset="-120"/>
              </a:rPr>
              <a:t>Advantages:</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
</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-Shared resources and risks</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
</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-Quick entry into new markets</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
</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-Flexibility to end partnership after project completion</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
</a:t>
            </a:r>
            <a:pPr indent="0" marL="0">
              <a:lnSpc>
                <a:spcPts val="2799"/>
              </a:lnSpc>
              <a:buNone/>
            </a:pPr>
            <a:r>
              <a:rPr lang="en-US" sz="1750" b="1" spc="-35" kern="0" dirty="0">
                <a:solidFill>
                  <a:srgbClr val="272525"/>
                </a:solidFill>
                <a:latin typeface="Inter" pitchFamily="34" charset="0"/>
                <a:ea typeface="Inter" pitchFamily="34" charset="-122"/>
                <a:cs typeface="Inter" pitchFamily="34" charset="-120"/>
              </a:rPr>
              <a:t>Disadvantages:</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
</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-Limited life</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
</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-Potential for conflicts and disagreements</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
</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-Equal contribution can mean unequal reward</a:t>
            </a:r>
            <a:endParaRPr lang="en-US" sz="1750" dirty="0"/>
          </a:p>
        </p:txBody>
      </p:sp>
      <p:sp>
        <p:nvSpPr>
          <p:cNvPr id="8" name="Shape 6"/>
          <p:cNvSpPr/>
          <p:nvPr/>
        </p:nvSpPr>
        <p:spPr>
          <a:xfrm>
            <a:off x="7426285" y="2911316"/>
            <a:ext cx="5166122" cy="4239935"/>
          </a:xfrm>
          <a:prstGeom prst="roundRect">
            <a:avLst>
              <a:gd name="adj" fmla="val 2358"/>
            </a:avLst>
          </a:prstGeom>
          <a:solidFill>
            <a:srgbClr val="DADBF1"/>
          </a:solidFill>
          <a:ln w="13811">
            <a:solidFill>
              <a:srgbClr val="B5B7E3"/>
            </a:solidFill>
            <a:prstDash val="solid"/>
          </a:ln>
        </p:spPr>
      </p:sp>
      <p:sp>
        <p:nvSpPr>
          <p:cNvPr id="9" name="Text 7"/>
          <p:cNvSpPr/>
          <p:nvPr/>
        </p:nvSpPr>
        <p:spPr>
          <a:xfrm>
            <a:off x="7662267" y="3147298"/>
            <a:ext cx="2221944" cy="347186"/>
          </a:xfrm>
          <a:prstGeom prst="rect">
            <a:avLst/>
          </a:prstGeom>
          <a:noFill/>
          <a:ln/>
        </p:spPr>
        <p:txBody>
          <a:bodyPr wrap="none" rtlCol="0" anchor="t"/>
          <a:lstStyle/>
          <a:p>
            <a:pPr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Partnership</a:t>
            </a:r>
            <a:endParaRPr lang="en-US" sz="2187" dirty="0"/>
          </a:p>
        </p:txBody>
      </p:sp>
      <p:sp>
        <p:nvSpPr>
          <p:cNvPr id="10" name="Text 8"/>
          <p:cNvSpPr/>
          <p:nvPr/>
        </p:nvSpPr>
        <p:spPr>
          <a:xfrm>
            <a:off x="7662267" y="3716655"/>
            <a:ext cx="4694158" cy="2843213"/>
          </a:xfrm>
          <a:prstGeom prst="rect">
            <a:avLst/>
          </a:prstGeom>
          <a:noFill/>
          <a:ln/>
        </p:spPr>
        <p:txBody>
          <a:bodyPr wrap="square" rtlCol="0" anchor="t"/>
          <a:lstStyle/>
          <a:p>
            <a:pPr indent="0" marL="0">
              <a:lnSpc>
                <a:spcPts val="2799"/>
              </a:lnSpc>
              <a:buNone/>
            </a:pPr>
            <a:r>
              <a:rPr lang="en-US" sz="1750" b="1" spc="-35" kern="0" dirty="0">
                <a:solidFill>
                  <a:srgbClr val="272525"/>
                </a:solidFill>
                <a:latin typeface="Inter" pitchFamily="34" charset="0"/>
                <a:ea typeface="Inter" pitchFamily="34" charset="-122"/>
                <a:cs typeface="Inter" pitchFamily="34" charset="-120"/>
              </a:rPr>
              <a:t>Advantages:</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
</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-Shared risks and resources</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
</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-Shared decision-making</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
</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-Less expensive than other structures</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
</a:t>
            </a:r>
            <a:pPr indent="0" marL="0">
              <a:lnSpc>
                <a:spcPts val="2799"/>
              </a:lnSpc>
              <a:buNone/>
            </a:pPr>
            <a:r>
              <a:rPr lang="en-US" sz="1750" b="1" spc="-35" kern="0" dirty="0">
                <a:solidFill>
                  <a:srgbClr val="272525"/>
                </a:solidFill>
                <a:latin typeface="Inter" pitchFamily="34" charset="0"/>
                <a:ea typeface="Inter" pitchFamily="34" charset="-122"/>
                <a:cs typeface="Inter" pitchFamily="34" charset="-120"/>
              </a:rPr>
              <a:t>Disadvantages:</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
</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-Shared liabilities and profits</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
</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-Potential for disagreements</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
</a:t>
            </a:r>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-Unlimited personal liability</a:t>
            </a:r>
            <a:endParaRPr lang="en-US" sz="1750" dirty="0"/>
          </a:p>
        </p:txBody>
      </p:sp>
      <p:pic>
        <p:nvPicPr>
          <p:cNvPr id="11"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2023-11-07T08:32:35Z</dcterms:created>
  <dcterms:modified xsi:type="dcterms:W3CDTF">2023-11-07T08:32:35Z</dcterms:modified>
</cp:coreProperties>
</file>