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4630400" cy="8229600"/>
  <p:notesSz cx="8229600" cy="14630400"/>
  <p:embeddedFontLst>
    <p:embeddedFont>
      <p:font typeface="Syne"/>
      <p:regular r:id="rId14"/>
    </p:embeddedFont>
    <p:embeddedFont>
      <p:font typeface="Syne"/>
      <p:regular r:id="rId15"/>
    </p:embeddedFont>
    <p:embeddedFont>
      <p:font typeface="Overpass Light"/>
      <p:regular r:id="rId16"/>
    </p:embeddedFont>
    <p:embeddedFont>
      <p:font typeface="Overpass Light"/>
      <p:regular r:id="rId17"/>
    </p:embeddedFont>
    <p:embeddedFont>
      <p:font typeface="Overpass Light"/>
      <p:regular r:id="rId18"/>
    </p:embeddedFont>
    <p:embeddedFont>
      <p:font typeface="Overpass Light"/>
      <p:regular r:id="rId1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Relationship Id="rId1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011204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Caste vs. Class: Understanding the Difference in India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47770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This presentation will explore the differences between caste and class in India, highlighting their historical context, definitions, and impact on society.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83846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846088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40" y="5821561"/>
            <a:ext cx="1646753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by bhawna k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21412"/>
            <a:ext cx="1132713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Historical Roots of the Caste System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Ancient Origins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The caste system emerged from ancient Hindu scriptures, dividing society into rigid hierarchical groups based on birth.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Varna System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57831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The four main varnas - Brahmins, Kshatriyas, Vaishyas, and Shudras - defined social roles, duties, and privileges.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4904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Defining Caste and Class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606760"/>
            <a:ext cx="3664863" cy="2773799"/>
          </a:xfrm>
          <a:prstGeom prst="roundRect">
            <a:avLst>
              <a:gd name="adj" fmla="val 3435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8411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Caste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4331613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A hierarchical system based on birth, determining social status, occupation, and access to resources, often associated with ritual purity.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606760"/>
            <a:ext cx="3664863" cy="2773799"/>
          </a:xfrm>
          <a:prstGeom prst="roundRect">
            <a:avLst>
              <a:gd name="adj" fmla="val 3435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6301" y="38411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Class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301" y="4331613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A socioeconomic hierarchy based on wealth, income, education, and occupation, which is more fluid and can change over time.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2136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Social Mobility: A Key Difference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3179088"/>
            <a:ext cx="1134070" cy="18145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34059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Limited Mobility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3896320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Caste system: Movement between castes is extremely difficult, often restricted by tradition and social pressure.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4993600"/>
            <a:ext cx="1134070" cy="18145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5220414"/>
            <a:ext cx="32336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Potential for Mobility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5710833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Class system: Individuals can move up or down the class ladder through hard work, education, and opportunities.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002881"/>
            <a:ext cx="874966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Interplay of Caste and Class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5051822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58456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Intersectionality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93790" y="6336030"/>
            <a:ext cx="63512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Caste and class often intersect, creating unique experiences and disadvantages for individuals belonging to both.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221" y="5051822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85221" y="5845612"/>
            <a:ext cx="44878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Compounding Disadvantage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485221" y="6336030"/>
            <a:ext cx="63513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Lower castes often experience poverty and limited access to opportunities due to social and economic barriers.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39960"/>
            <a:ext cx="76026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Impact on Opportunities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Limited Access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Lower castes face discrimination in education, employment, healthcare, and other essential services, perpetuating a cycle of poverty.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815715"/>
            <a:ext cx="30366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Unequal Resources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396859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Economic inequality is exacerbated by caste-based discrimination, resulting in a significant gap in wealth and resources between different social groups.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34020"/>
            <a:ext cx="1299852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Moving Towards a More Equitable Society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1896428"/>
            <a:ext cx="2173724" cy="1669852"/>
          </a:xfrm>
          <a:prstGeom prst="roundRect">
            <a:avLst>
              <a:gd name="adj" fmla="val 5705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2504599"/>
            <a:ext cx="11060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194328" y="21232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Awareness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194328" y="2613660"/>
            <a:ext cx="104154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Raising awareness about the complexities of caste and class is crucial for dismantling discriminatory practices and promoting equality.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3080861" y="3551039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C3D4CC"/>
          </a:solidFill>
          <a:ln/>
        </p:spPr>
      </p:sp>
      <p:sp>
        <p:nvSpPr>
          <p:cNvPr id="8" name="Shape 6"/>
          <p:cNvSpPr/>
          <p:nvPr/>
        </p:nvSpPr>
        <p:spPr>
          <a:xfrm>
            <a:off x="793790" y="3679627"/>
            <a:ext cx="4347567" cy="1669852"/>
          </a:xfrm>
          <a:prstGeom prst="roundRect">
            <a:avLst>
              <a:gd name="adj" fmla="val 5705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28224" y="4287798"/>
            <a:ext cx="176927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368171" y="39064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Affirmative Action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368171" y="4396859"/>
            <a:ext cx="824162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Government policies promoting reservation in education and employment for lower castes are essential for creating opportunities.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5254704" y="5334238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C3D4CC"/>
          </a:solidFill>
          <a:ln/>
        </p:spPr>
      </p:sp>
      <p:sp>
        <p:nvSpPr>
          <p:cNvPr id="13" name="Shape 11"/>
          <p:cNvSpPr/>
          <p:nvPr/>
        </p:nvSpPr>
        <p:spPr>
          <a:xfrm>
            <a:off x="793790" y="5462826"/>
            <a:ext cx="6521410" cy="2032754"/>
          </a:xfrm>
          <a:prstGeom prst="roundRect">
            <a:avLst>
              <a:gd name="adj" fmla="val 4687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8224" y="6252448"/>
            <a:ext cx="18168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542014" y="5689640"/>
            <a:ext cx="40083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Economic Empowerment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542014" y="6180058"/>
            <a:ext cx="606778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Investing in education, skill development, and entrepreneurship programs can empower marginalized communities and improve their economic well-being.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2024-12-31T04:38:34Z</dcterms:created>
  <dcterms:modified xsi:type="dcterms:W3CDTF">2024-12-31T04:38:34Z</dcterms:modified>
</cp:coreProperties>
</file>