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22885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2913063" y="0"/>
            <a:ext cx="2228850" cy="458788"/>
          </a:xfrm>
          <a:prstGeom prst="rect">
            <a:avLst/>
          </a:prstGeom>
        </p:spPr>
        <p:txBody>
          <a:bodyPr vert="horz" lIns="91440" tIns="45720" rIns="91440" bIns="45720" rtlCol="0"/>
          <a:lstStyle>
            <a:lvl1pPr algn="r">
              <a:defRPr sz="1200"/>
            </a:lvl1pPr>
          </a:lstStyle>
          <a:p>
            <a:fld id="{3F0F0ECF-DAC8-974D-8401-4E04535B5F61}" type="datetimeFigureOut">
              <a:rPr lang="en-US" smtClean="0"/>
              <a:t>1/27/2025</a:t>
            </a:fld>
            <a:endParaRPr lang="en-US"/>
          </a:p>
        </p:txBody>
      </p:sp>
      <p:sp>
        <p:nvSpPr>
          <p:cNvPr id="4" name="Slide Image Placeholder 3"/>
          <p:cNvSpPr>
            <a:spLocks noGrp="1" noRot="1" noChangeAspect="1"/>
          </p:cNvSpPr>
          <p:nvPr>
            <p:ph type="sldImg" idx="2"/>
          </p:nvPr>
        </p:nvSpPr>
        <p:spPr>
          <a:xfrm>
            <a:off x="-17145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514350" y="4400550"/>
            <a:ext cx="41148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22885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2913063" y="8685213"/>
            <a:ext cx="2228850" cy="458787"/>
          </a:xfrm>
          <a:prstGeom prst="rect">
            <a:avLst/>
          </a:prstGeom>
        </p:spPr>
        <p:txBody>
          <a:bodyPr vert="horz" lIns="91440" tIns="45720" rIns="91440" bIns="45720" rtlCol="0" anchor="b"/>
          <a:lstStyle>
            <a:lvl1pPr algn="r">
              <a:defRPr sz="1200"/>
            </a:lvl1pPr>
          </a:lstStyle>
          <a:p>
            <a:fld id="{B23E18E2-1354-154D-BA35-23C68DA2F910}" type="slidenum">
              <a:rPr lang="en-US" smtClean="0"/>
              <a:t>‹#›</a:t>
            </a:fld>
            <a:endParaRPr lang="en-US"/>
          </a:p>
        </p:txBody>
      </p:sp>
    </p:spTree>
    <p:extLst>
      <p:ext uri="{BB962C8B-B14F-4D97-AF65-F5344CB8AC3E}">
        <p14:creationId xmlns:p14="http://schemas.microsoft.com/office/powerpoint/2010/main" val="3938263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 /><Relationship Id="rId1"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914400" y="1800225"/>
            <a:ext cx="7315200" cy="2571750"/>
          </a:xfrm>
          <a:prstGeom prst="rect">
            <a:avLst/>
          </a:prstGeom>
          <a:noFill/>
          <a:ln/>
        </p:spPr>
        <p:txBody>
          <a:bodyPr wrap="square" rtlCol="0" anchor="t"/>
          <a:lstStyle/>
          <a:p>
            <a:pPr marL="0" indent="0" algn="ctr">
              <a:buNone/>
            </a:pPr>
            <a:r>
              <a:rPr lang="en-US" sz="3200" b="1" dirty="0">
                <a:solidFill>
                  <a:srgbClr val="1A6847"/>
                </a:solidFill>
                <a:latin typeface="Outfit" pitchFamily="34" charset="0"/>
                <a:ea typeface="Outfit" pitchFamily="34" charset="-122"/>
                <a:cs typeface="Outfit" pitchFamily="34" charset="-120"/>
              </a:rPr>
              <a:t>Understanding Thermodynamics
</a:t>
            </a:r>
            <a:r>
              <a:rPr lang="en-US" sz="1100" dirty="0">
                <a:solidFill>
                  <a:srgbClr val="000000"/>
                </a:solidFill>
                <a:latin typeface="Outfit" pitchFamily="34" charset="0"/>
                <a:ea typeface="Outfit" pitchFamily="34" charset="-122"/>
                <a:cs typeface="Outfit" pitchFamily="34" charset="-120"/>
              </a:rPr>
              <a:t>The Science of Energy, Heat, and Work</a:t>
            </a:r>
            <a:endParaRPr lang="en-US"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320040" cy="5143500"/>
          </a:xfrm>
          <a:prstGeom prst="rect">
            <a:avLst/>
          </a:prstGeom>
          <a:solidFill>
            <a:srgbClr val="1A6847"/>
          </a:solidFill>
          <a:ln w="12700">
            <a:solidFill>
              <a:srgbClr val="1A6847"/>
            </a:solidFill>
            <a:prstDash val="solid"/>
          </a:ln>
        </p:spPr>
      </p:sp>
      <p:sp>
        <p:nvSpPr>
          <p:cNvPr id="3" name="Text 1"/>
          <p:cNvSpPr/>
          <p:nvPr/>
        </p:nvSpPr>
        <p:spPr>
          <a:xfrm>
            <a:off x="914400" y="514350"/>
            <a:ext cx="2286000" cy="914400"/>
          </a:xfrm>
          <a:prstGeom prst="rect">
            <a:avLst/>
          </a:prstGeom>
          <a:noFill/>
          <a:ln/>
        </p:spPr>
        <p:txBody>
          <a:bodyPr wrap="square" rtlCol="0" anchor="b"/>
          <a:lstStyle/>
          <a:p>
            <a:pPr marL="0" indent="0">
              <a:buNone/>
            </a:pPr>
            <a:r>
              <a:rPr lang="en-US" sz="2800" b="1" dirty="0">
                <a:solidFill>
                  <a:srgbClr val="1A6847"/>
                </a:solidFill>
                <a:latin typeface="Outfit" pitchFamily="34" charset="0"/>
                <a:ea typeface="Outfit" pitchFamily="34" charset="-122"/>
                <a:cs typeface="Outfit" pitchFamily="34" charset="-120"/>
              </a:rPr>
              <a:t>Table of Contents</a:t>
            </a:r>
            <a:endParaRPr lang="en-US" sz="2800" dirty="0"/>
          </a:p>
        </p:txBody>
      </p:sp>
      <p:sp>
        <p:nvSpPr>
          <p:cNvPr id="4" name="Text 2"/>
          <p:cNvSpPr/>
          <p:nvPr/>
        </p:nvSpPr>
        <p:spPr>
          <a:xfrm>
            <a:off x="3749040" y="365760"/>
            <a:ext cx="64008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01</a:t>
            </a:r>
            <a:endParaRPr lang="en-US" sz="1200" dirty="0"/>
          </a:p>
        </p:txBody>
      </p:sp>
      <p:sp>
        <p:nvSpPr>
          <p:cNvPr id="5" name="Text 3"/>
          <p:cNvSpPr/>
          <p:nvPr/>
        </p:nvSpPr>
        <p:spPr>
          <a:xfrm>
            <a:off x="4206240" y="365760"/>
            <a:ext cx="411480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The Essence of Thermodynamics</a:t>
            </a:r>
            <a:endParaRPr lang="en-US" sz="1200" dirty="0"/>
          </a:p>
        </p:txBody>
      </p:sp>
      <p:sp>
        <p:nvSpPr>
          <p:cNvPr id="6" name="Text 4"/>
          <p:cNvSpPr/>
          <p:nvPr/>
        </p:nvSpPr>
        <p:spPr>
          <a:xfrm>
            <a:off x="3749040" y="731520"/>
            <a:ext cx="64008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02</a:t>
            </a:r>
            <a:endParaRPr lang="en-US" sz="1200" dirty="0"/>
          </a:p>
        </p:txBody>
      </p:sp>
      <p:sp>
        <p:nvSpPr>
          <p:cNvPr id="7" name="Text 5"/>
          <p:cNvSpPr/>
          <p:nvPr/>
        </p:nvSpPr>
        <p:spPr>
          <a:xfrm>
            <a:off x="4206240" y="731520"/>
            <a:ext cx="411480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The Laws of Thermodynamics</a:t>
            </a:r>
            <a:endParaRPr lang="en-US" sz="1200" dirty="0"/>
          </a:p>
        </p:txBody>
      </p:sp>
      <p:sp>
        <p:nvSpPr>
          <p:cNvPr id="8" name="Text 6"/>
          <p:cNvSpPr/>
          <p:nvPr/>
        </p:nvSpPr>
        <p:spPr>
          <a:xfrm>
            <a:off x="3749040" y="1097280"/>
            <a:ext cx="64008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03</a:t>
            </a:r>
            <a:endParaRPr lang="en-US" sz="1200" dirty="0"/>
          </a:p>
        </p:txBody>
      </p:sp>
      <p:sp>
        <p:nvSpPr>
          <p:cNvPr id="9" name="Text 7"/>
          <p:cNvSpPr/>
          <p:nvPr/>
        </p:nvSpPr>
        <p:spPr>
          <a:xfrm>
            <a:off x="4206240" y="1097280"/>
            <a:ext cx="411480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Energy and Its Forms</a:t>
            </a:r>
            <a:endParaRPr lang="en-US" sz="1200" dirty="0"/>
          </a:p>
        </p:txBody>
      </p:sp>
      <p:sp>
        <p:nvSpPr>
          <p:cNvPr id="10" name="Text 8"/>
          <p:cNvSpPr/>
          <p:nvPr/>
        </p:nvSpPr>
        <p:spPr>
          <a:xfrm>
            <a:off x="3749040" y="1463040"/>
            <a:ext cx="64008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04</a:t>
            </a:r>
            <a:endParaRPr lang="en-US" sz="1200" dirty="0"/>
          </a:p>
        </p:txBody>
      </p:sp>
      <p:sp>
        <p:nvSpPr>
          <p:cNvPr id="11" name="Text 9"/>
          <p:cNvSpPr/>
          <p:nvPr/>
        </p:nvSpPr>
        <p:spPr>
          <a:xfrm>
            <a:off x="4206240" y="1463040"/>
            <a:ext cx="411480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Heat Transfer Mechanisms</a:t>
            </a:r>
            <a:endParaRPr lang="en-US" sz="1200" dirty="0"/>
          </a:p>
        </p:txBody>
      </p:sp>
      <p:sp>
        <p:nvSpPr>
          <p:cNvPr id="12" name="Text 10"/>
          <p:cNvSpPr/>
          <p:nvPr/>
        </p:nvSpPr>
        <p:spPr>
          <a:xfrm>
            <a:off x="3749040" y="1828800"/>
            <a:ext cx="64008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05</a:t>
            </a:r>
            <a:endParaRPr lang="en-US" sz="1200" dirty="0"/>
          </a:p>
        </p:txBody>
      </p:sp>
      <p:sp>
        <p:nvSpPr>
          <p:cNvPr id="13" name="Text 11"/>
          <p:cNvSpPr/>
          <p:nvPr/>
        </p:nvSpPr>
        <p:spPr>
          <a:xfrm>
            <a:off x="4206240" y="1828800"/>
            <a:ext cx="411480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Entropy: The Arrow of Time</a:t>
            </a:r>
            <a:endParaRPr lang="en-US" sz="1200" dirty="0"/>
          </a:p>
        </p:txBody>
      </p:sp>
      <p:sp>
        <p:nvSpPr>
          <p:cNvPr id="14" name="Text 12"/>
          <p:cNvSpPr/>
          <p:nvPr/>
        </p:nvSpPr>
        <p:spPr>
          <a:xfrm>
            <a:off x="3749040" y="2194560"/>
            <a:ext cx="64008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06</a:t>
            </a:r>
            <a:endParaRPr lang="en-US" sz="1200" dirty="0"/>
          </a:p>
        </p:txBody>
      </p:sp>
      <p:sp>
        <p:nvSpPr>
          <p:cNvPr id="15" name="Text 13"/>
          <p:cNvSpPr/>
          <p:nvPr/>
        </p:nvSpPr>
        <p:spPr>
          <a:xfrm>
            <a:off x="4206240" y="2194560"/>
            <a:ext cx="411480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Applications of Thermodynamics</a:t>
            </a:r>
            <a:endParaRPr lang="en-US" sz="1200" dirty="0"/>
          </a:p>
        </p:txBody>
      </p:sp>
      <p:sp>
        <p:nvSpPr>
          <p:cNvPr id="16" name="Text 14"/>
          <p:cNvSpPr/>
          <p:nvPr/>
        </p:nvSpPr>
        <p:spPr>
          <a:xfrm>
            <a:off x="3749040" y="2560320"/>
            <a:ext cx="64008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07</a:t>
            </a:r>
            <a:endParaRPr lang="en-US" sz="1200" dirty="0"/>
          </a:p>
        </p:txBody>
      </p:sp>
      <p:sp>
        <p:nvSpPr>
          <p:cNvPr id="17" name="Text 15"/>
          <p:cNvSpPr/>
          <p:nvPr/>
        </p:nvSpPr>
        <p:spPr>
          <a:xfrm>
            <a:off x="4206240" y="2560320"/>
            <a:ext cx="411480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Thermodynamics in Everyday Life</a:t>
            </a:r>
            <a:endParaRPr lang="en-US" sz="1200" dirty="0"/>
          </a:p>
        </p:txBody>
      </p:sp>
      <p:sp>
        <p:nvSpPr>
          <p:cNvPr id="18" name="Text 16"/>
          <p:cNvSpPr/>
          <p:nvPr/>
        </p:nvSpPr>
        <p:spPr>
          <a:xfrm>
            <a:off x="3749040" y="2926080"/>
            <a:ext cx="64008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08</a:t>
            </a:r>
            <a:endParaRPr lang="en-US" sz="1200" dirty="0"/>
          </a:p>
        </p:txBody>
      </p:sp>
      <p:sp>
        <p:nvSpPr>
          <p:cNvPr id="19" name="Text 17"/>
          <p:cNvSpPr/>
          <p:nvPr/>
        </p:nvSpPr>
        <p:spPr>
          <a:xfrm>
            <a:off x="4206240" y="2926080"/>
            <a:ext cx="411480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Innovations Driven by Thermodynamics</a:t>
            </a:r>
            <a:endParaRPr lang="en-US" sz="1200" dirty="0"/>
          </a:p>
        </p:txBody>
      </p:sp>
      <p:sp>
        <p:nvSpPr>
          <p:cNvPr id="20" name="Text 18"/>
          <p:cNvSpPr/>
          <p:nvPr/>
        </p:nvSpPr>
        <p:spPr>
          <a:xfrm>
            <a:off x="3749040" y="3291840"/>
            <a:ext cx="64008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09</a:t>
            </a:r>
            <a:endParaRPr lang="en-US" sz="1200" dirty="0"/>
          </a:p>
        </p:txBody>
      </p:sp>
      <p:sp>
        <p:nvSpPr>
          <p:cNvPr id="21" name="Text 19"/>
          <p:cNvSpPr/>
          <p:nvPr/>
        </p:nvSpPr>
        <p:spPr>
          <a:xfrm>
            <a:off x="4206240" y="3291840"/>
            <a:ext cx="411480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Environmental Impacts of Thermodynamics</a:t>
            </a:r>
            <a:endParaRPr lang="en-US" sz="1200" dirty="0"/>
          </a:p>
        </p:txBody>
      </p:sp>
      <p:sp>
        <p:nvSpPr>
          <p:cNvPr id="22" name="Text 20"/>
          <p:cNvSpPr/>
          <p:nvPr/>
        </p:nvSpPr>
        <p:spPr>
          <a:xfrm>
            <a:off x="3749040" y="3657600"/>
            <a:ext cx="64008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10</a:t>
            </a:r>
            <a:endParaRPr lang="en-US" sz="1200" dirty="0"/>
          </a:p>
        </p:txBody>
      </p:sp>
      <p:sp>
        <p:nvSpPr>
          <p:cNvPr id="23" name="Text 21"/>
          <p:cNvSpPr/>
          <p:nvPr/>
        </p:nvSpPr>
        <p:spPr>
          <a:xfrm>
            <a:off x="4206240" y="3657600"/>
            <a:ext cx="411480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The Future of Thermodynamics</a:t>
            </a:r>
            <a:endParaRPr lang="en-US" sz="1200" dirty="0"/>
          </a:p>
        </p:txBody>
      </p:sp>
      <p:sp>
        <p:nvSpPr>
          <p:cNvPr id="24" name="Text 22"/>
          <p:cNvSpPr/>
          <p:nvPr/>
        </p:nvSpPr>
        <p:spPr>
          <a:xfrm>
            <a:off x="3749040" y="4023360"/>
            <a:ext cx="64008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11</a:t>
            </a:r>
            <a:endParaRPr lang="en-US" sz="1200" dirty="0"/>
          </a:p>
        </p:txBody>
      </p:sp>
      <p:sp>
        <p:nvSpPr>
          <p:cNvPr id="25" name="Text 23"/>
          <p:cNvSpPr/>
          <p:nvPr/>
        </p:nvSpPr>
        <p:spPr>
          <a:xfrm>
            <a:off x="4206240" y="4023360"/>
            <a:ext cx="4114800" cy="360045"/>
          </a:xfrm>
          <a:prstGeom prst="rect">
            <a:avLst/>
          </a:prstGeom>
          <a:noFill/>
          <a:ln/>
        </p:spPr>
        <p:txBody>
          <a:bodyPr wrap="square" rtlCol="0" anchor="ctr"/>
          <a:lstStyle/>
          <a:p>
            <a:pPr marL="0" indent="0">
              <a:buNone/>
            </a:pPr>
            <a:r>
              <a:rPr lang="en-US" sz="1200" dirty="0">
                <a:solidFill>
                  <a:srgbClr val="000000"/>
                </a:solidFill>
                <a:latin typeface="Outfit" pitchFamily="34" charset="0"/>
                <a:ea typeface="Outfit" pitchFamily="34" charset="-122"/>
                <a:cs typeface="Outfit" pitchFamily="34" charset="-120"/>
              </a:rPr>
              <a:t>Thank You!</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731520" y="411480"/>
            <a:ext cx="64008" cy="1285875"/>
          </a:xfrm>
          <a:prstGeom prst="rect">
            <a:avLst/>
          </a:prstGeom>
          <a:solidFill>
            <a:srgbClr val="FFD600"/>
          </a:solidFill>
          <a:ln w="12700">
            <a:solidFill>
              <a:srgbClr val="FFD600"/>
            </a:solidFill>
            <a:prstDash val="solid"/>
          </a:ln>
        </p:spPr>
      </p:sp>
      <p:sp>
        <p:nvSpPr>
          <p:cNvPr id="3" name="Shape 1"/>
          <p:cNvSpPr/>
          <p:nvPr/>
        </p:nvSpPr>
        <p:spPr>
          <a:xfrm>
            <a:off x="1280160" y="0"/>
            <a:ext cx="457200" cy="365760"/>
          </a:xfrm>
          <a:prstGeom prst="rect">
            <a:avLst/>
          </a:prstGeom>
          <a:solidFill>
            <a:srgbClr val="1A6847"/>
          </a:solidFill>
          <a:ln w="12700">
            <a:solidFill>
              <a:srgbClr val="1A6847"/>
            </a:solidFill>
            <a:prstDash val="solid"/>
          </a:ln>
        </p:spPr>
      </p:sp>
      <p:sp>
        <p:nvSpPr>
          <p:cNvPr id="4" name="Text 2"/>
          <p:cNvSpPr/>
          <p:nvPr/>
        </p:nvSpPr>
        <p:spPr>
          <a:xfrm>
            <a:off x="1280160" y="0"/>
            <a:ext cx="457200" cy="365760"/>
          </a:xfrm>
          <a:prstGeom prst="rect">
            <a:avLst/>
          </a:prstGeom>
          <a:noFill/>
          <a:ln/>
        </p:spPr>
        <p:txBody>
          <a:bodyPr wrap="square" rtlCol="0" anchor="t"/>
          <a:lstStyle/>
          <a:p>
            <a:pPr marL="0" indent="0" algn="ctr">
              <a:buNone/>
            </a:pPr>
            <a:r>
              <a:rPr lang="en-US" sz="1600" b="1" dirty="0">
                <a:solidFill>
                  <a:srgbClr val="FFD600"/>
                </a:solidFill>
                <a:latin typeface="Outfit" pitchFamily="34" charset="0"/>
                <a:ea typeface="Outfit" pitchFamily="34" charset="-122"/>
                <a:cs typeface="Outfit" pitchFamily="34" charset="-120"/>
              </a:rPr>
              <a:t>1</a:t>
            </a:r>
            <a:endParaRPr lang="en-US" sz="1600" dirty="0"/>
          </a:p>
        </p:txBody>
      </p:sp>
      <p:sp>
        <p:nvSpPr>
          <p:cNvPr id="5" name="Text 3"/>
          <p:cNvSpPr/>
          <p:nvPr/>
        </p:nvSpPr>
        <p:spPr>
          <a:xfrm>
            <a:off x="1188720" y="925830"/>
            <a:ext cx="7315200" cy="514350"/>
          </a:xfrm>
          <a:prstGeom prst="rect">
            <a:avLst/>
          </a:prstGeom>
          <a:noFill/>
          <a:ln/>
        </p:spPr>
        <p:txBody>
          <a:bodyPr wrap="square" rtlCol="0" anchor="ctr"/>
          <a:lstStyle/>
          <a:p>
            <a:pPr marL="0" indent="0">
              <a:buNone/>
            </a:pPr>
            <a:r>
              <a:rPr lang="en-US" sz="2800" b="1" dirty="0">
                <a:solidFill>
                  <a:srgbClr val="1A6847"/>
                </a:solidFill>
                <a:latin typeface="Outfit" pitchFamily="34" charset="0"/>
                <a:ea typeface="Outfit" pitchFamily="34" charset="-122"/>
                <a:cs typeface="Outfit" pitchFamily="34" charset="-120"/>
              </a:rPr>
              <a:t>The Essence of Thermodynamics</a:t>
            </a:r>
            <a:endParaRPr lang="en-US" sz="2800" dirty="0"/>
          </a:p>
        </p:txBody>
      </p:sp>
      <p:sp>
        <p:nvSpPr>
          <p:cNvPr id="6" name="Text 4"/>
          <p:cNvSpPr/>
          <p:nvPr/>
        </p:nvSpPr>
        <p:spPr>
          <a:xfrm>
            <a:off x="1207008" y="1543050"/>
            <a:ext cx="7315200" cy="3343275"/>
          </a:xfrm>
          <a:prstGeom prst="rect">
            <a:avLst/>
          </a:prstGeom>
          <a:noFill/>
          <a:ln/>
        </p:spPr>
        <p:txBody>
          <a:bodyPr wrap="square" rtlCol="0" anchor="t"/>
          <a:lstStyle/>
          <a:p>
            <a:pPr marL="342900" indent="-342900" algn="just">
              <a:lnSpc>
                <a:spcPts val="2000"/>
              </a:lnSpc>
              <a:buSzPct val="100000"/>
              <a:buChar char="•"/>
            </a:pPr>
            <a:r>
              <a:rPr lang="en-US" sz="1200" dirty="0">
                <a:solidFill>
                  <a:srgbClr val="000000"/>
                </a:solidFill>
                <a:latin typeface="Outfit" pitchFamily="34" charset="0"/>
                <a:ea typeface="Outfit" pitchFamily="34" charset="-122"/>
                <a:cs typeface="Outfit" pitchFamily="34" charset="-120"/>
              </a:rPr>
              <a:t>Thermodynamics is a branch of physics that addresses the relationships between heat, work, and energy.
It plays a crucial role in various fields such as engineering, chemistry, and environmental science.
Understanding thermodynamics helps in designing systems for energy efficiency and sustainability.
Imagine a world where energy transformations are optimized for every application.
This is the promise of thermodynamics.</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731520" y="411480"/>
            <a:ext cx="64008" cy="1285875"/>
          </a:xfrm>
          <a:prstGeom prst="rect">
            <a:avLst/>
          </a:prstGeom>
          <a:solidFill>
            <a:srgbClr val="FFD600"/>
          </a:solidFill>
          <a:ln w="12700">
            <a:solidFill>
              <a:srgbClr val="FFD600"/>
            </a:solidFill>
            <a:prstDash val="solid"/>
          </a:ln>
        </p:spPr>
      </p:sp>
      <p:sp>
        <p:nvSpPr>
          <p:cNvPr id="3" name="Shape 1"/>
          <p:cNvSpPr/>
          <p:nvPr/>
        </p:nvSpPr>
        <p:spPr>
          <a:xfrm>
            <a:off x="1280160" y="0"/>
            <a:ext cx="457200" cy="365760"/>
          </a:xfrm>
          <a:prstGeom prst="rect">
            <a:avLst/>
          </a:prstGeom>
          <a:solidFill>
            <a:srgbClr val="1A6847"/>
          </a:solidFill>
          <a:ln w="12700">
            <a:solidFill>
              <a:srgbClr val="1A6847"/>
            </a:solidFill>
            <a:prstDash val="solid"/>
          </a:ln>
        </p:spPr>
      </p:sp>
      <p:sp>
        <p:nvSpPr>
          <p:cNvPr id="4" name="Text 2"/>
          <p:cNvSpPr/>
          <p:nvPr/>
        </p:nvSpPr>
        <p:spPr>
          <a:xfrm>
            <a:off x="1280160" y="0"/>
            <a:ext cx="457200" cy="365760"/>
          </a:xfrm>
          <a:prstGeom prst="rect">
            <a:avLst/>
          </a:prstGeom>
          <a:noFill/>
          <a:ln/>
        </p:spPr>
        <p:txBody>
          <a:bodyPr wrap="square" rtlCol="0" anchor="t"/>
          <a:lstStyle/>
          <a:p>
            <a:pPr marL="0" indent="0" algn="ctr">
              <a:buNone/>
            </a:pPr>
            <a:r>
              <a:rPr lang="en-US" sz="1600" b="1" dirty="0">
                <a:solidFill>
                  <a:srgbClr val="FFD600"/>
                </a:solidFill>
                <a:latin typeface="Outfit" pitchFamily="34" charset="0"/>
                <a:ea typeface="Outfit" pitchFamily="34" charset="-122"/>
                <a:cs typeface="Outfit" pitchFamily="34" charset="-120"/>
              </a:rPr>
              <a:t>2</a:t>
            </a:r>
            <a:endParaRPr lang="en-US" sz="1600" dirty="0"/>
          </a:p>
        </p:txBody>
      </p:sp>
      <p:sp>
        <p:nvSpPr>
          <p:cNvPr id="5" name="Text 3"/>
          <p:cNvSpPr/>
          <p:nvPr/>
        </p:nvSpPr>
        <p:spPr>
          <a:xfrm>
            <a:off x="1188720" y="925830"/>
            <a:ext cx="7315200" cy="514350"/>
          </a:xfrm>
          <a:prstGeom prst="rect">
            <a:avLst/>
          </a:prstGeom>
          <a:noFill/>
          <a:ln/>
        </p:spPr>
        <p:txBody>
          <a:bodyPr wrap="square" rtlCol="0" anchor="ctr"/>
          <a:lstStyle/>
          <a:p>
            <a:pPr marL="0" indent="0">
              <a:buNone/>
            </a:pPr>
            <a:r>
              <a:rPr lang="en-US" sz="2800" b="1" dirty="0">
                <a:solidFill>
                  <a:srgbClr val="1A6847"/>
                </a:solidFill>
                <a:latin typeface="Outfit" pitchFamily="34" charset="0"/>
                <a:ea typeface="Outfit" pitchFamily="34" charset="-122"/>
                <a:cs typeface="Outfit" pitchFamily="34" charset="-120"/>
              </a:rPr>
              <a:t>The Laws of Thermodynamics</a:t>
            </a:r>
            <a:endParaRPr lang="en-US" sz="2800" dirty="0"/>
          </a:p>
        </p:txBody>
      </p:sp>
      <p:sp>
        <p:nvSpPr>
          <p:cNvPr id="6" name="Text 4"/>
          <p:cNvSpPr/>
          <p:nvPr/>
        </p:nvSpPr>
        <p:spPr>
          <a:xfrm>
            <a:off x="1207008" y="1543050"/>
            <a:ext cx="7315200" cy="3343275"/>
          </a:xfrm>
          <a:prstGeom prst="rect">
            <a:avLst/>
          </a:prstGeom>
          <a:noFill/>
          <a:ln/>
        </p:spPr>
        <p:txBody>
          <a:bodyPr wrap="square" rtlCol="0" anchor="t"/>
          <a:lstStyle/>
          <a:p>
            <a:pPr marL="342900" indent="-342900" algn="just">
              <a:lnSpc>
                <a:spcPts val="2000"/>
              </a:lnSpc>
              <a:buSzPct val="100000"/>
              <a:buChar char="•"/>
            </a:pPr>
            <a:r>
              <a:rPr lang="en-US" sz="1200" dirty="0">
                <a:solidFill>
                  <a:srgbClr val="000000"/>
                </a:solidFill>
                <a:latin typeface="Outfit" pitchFamily="34" charset="0"/>
                <a:ea typeface="Outfit" pitchFamily="34" charset="-122"/>
                <a:cs typeface="Outfit" pitchFamily="34" charset="-120"/>
              </a:rPr>
              <a:t>Thermodynamics is governed by four fundamental laws that describe energy interactions.
The Zeroth Law establishes thermal equilibrium, the First Law is about energy conservation,
the Second Law introduces entropy, while the Third Law defines absolute zero.
These laws are vital for understanding physical and chemical processes.
They provide the foundation for various scientific and engineering applications.</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731520" y="411480"/>
            <a:ext cx="64008" cy="1285875"/>
          </a:xfrm>
          <a:prstGeom prst="rect">
            <a:avLst/>
          </a:prstGeom>
          <a:solidFill>
            <a:srgbClr val="FFD600"/>
          </a:solidFill>
          <a:ln w="12700">
            <a:solidFill>
              <a:srgbClr val="FFD600"/>
            </a:solidFill>
            <a:prstDash val="solid"/>
          </a:ln>
        </p:spPr>
      </p:sp>
      <p:sp>
        <p:nvSpPr>
          <p:cNvPr id="3" name="Shape 1"/>
          <p:cNvSpPr/>
          <p:nvPr/>
        </p:nvSpPr>
        <p:spPr>
          <a:xfrm>
            <a:off x="1280160" y="0"/>
            <a:ext cx="457200" cy="365760"/>
          </a:xfrm>
          <a:prstGeom prst="rect">
            <a:avLst/>
          </a:prstGeom>
          <a:solidFill>
            <a:srgbClr val="1A6847"/>
          </a:solidFill>
          <a:ln w="12700">
            <a:solidFill>
              <a:srgbClr val="1A6847"/>
            </a:solidFill>
            <a:prstDash val="solid"/>
          </a:ln>
        </p:spPr>
      </p:sp>
      <p:sp>
        <p:nvSpPr>
          <p:cNvPr id="4" name="Text 2"/>
          <p:cNvSpPr/>
          <p:nvPr/>
        </p:nvSpPr>
        <p:spPr>
          <a:xfrm>
            <a:off x="1280160" y="0"/>
            <a:ext cx="457200" cy="365760"/>
          </a:xfrm>
          <a:prstGeom prst="rect">
            <a:avLst/>
          </a:prstGeom>
          <a:noFill/>
          <a:ln/>
        </p:spPr>
        <p:txBody>
          <a:bodyPr wrap="square" rtlCol="0" anchor="t"/>
          <a:lstStyle/>
          <a:p>
            <a:pPr marL="0" indent="0" algn="ctr">
              <a:buNone/>
            </a:pPr>
            <a:r>
              <a:rPr lang="en-US" sz="1600" b="1" dirty="0">
                <a:solidFill>
                  <a:srgbClr val="FFD600"/>
                </a:solidFill>
                <a:latin typeface="Outfit" pitchFamily="34" charset="0"/>
                <a:ea typeface="Outfit" pitchFamily="34" charset="-122"/>
                <a:cs typeface="Outfit" pitchFamily="34" charset="-120"/>
              </a:rPr>
              <a:t>3</a:t>
            </a:r>
            <a:endParaRPr lang="en-US" sz="1600" dirty="0"/>
          </a:p>
        </p:txBody>
      </p:sp>
      <p:sp>
        <p:nvSpPr>
          <p:cNvPr id="5" name="Text 3"/>
          <p:cNvSpPr/>
          <p:nvPr/>
        </p:nvSpPr>
        <p:spPr>
          <a:xfrm>
            <a:off x="1188720" y="925830"/>
            <a:ext cx="7315200" cy="514350"/>
          </a:xfrm>
          <a:prstGeom prst="rect">
            <a:avLst/>
          </a:prstGeom>
          <a:noFill/>
          <a:ln/>
        </p:spPr>
        <p:txBody>
          <a:bodyPr wrap="square" rtlCol="0" anchor="ctr"/>
          <a:lstStyle/>
          <a:p>
            <a:pPr marL="0" indent="0">
              <a:buNone/>
            </a:pPr>
            <a:r>
              <a:rPr lang="en-US" sz="2800" b="1" dirty="0">
                <a:solidFill>
                  <a:srgbClr val="1A6847"/>
                </a:solidFill>
                <a:latin typeface="Outfit" pitchFamily="34" charset="0"/>
                <a:ea typeface="Outfit" pitchFamily="34" charset="-122"/>
                <a:cs typeface="Outfit" pitchFamily="34" charset="-120"/>
              </a:rPr>
              <a:t>Energy and Its Forms</a:t>
            </a:r>
            <a:endParaRPr lang="en-US" sz="2800" dirty="0"/>
          </a:p>
        </p:txBody>
      </p:sp>
      <p:sp>
        <p:nvSpPr>
          <p:cNvPr id="6" name="Text 4"/>
          <p:cNvSpPr/>
          <p:nvPr/>
        </p:nvSpPr>
        <p:spPr>
          <a:xfrm>
            <a:off x="1207008" y="1543050"/>
            <a:ext cx="7315200" cy="3343275"/>
          </a:xfrm>
          <a:prstGeom prst="rect">
            <a:avLst/>
          </a:prstGeom>
          <a:noFill/>
          <a:ln/>
        </p:spPr>
        <p:txBody>
          <a:bodyPr wrap="square" rtlCol="0" anchor="t"/>
          <a:lstStyle/>
          <a:p>
            <a:pPr marL="342900" indent="-342900" algn="just">
              <a:lnSpc>
                <a:spcPts val="2000"/>
              </a:lnSpc>
              <a:buSzPct val="100000"/>
              <a:buChar char="•"/>
            </a:pPr>
            <a:r>
              <a:rPr lang="en-US" sz="1200" dirty="0">
                <a:solidFill>
                  <a:srgbClr val="000000"/>
                </a:solidFill>
                <a:latin typeface="Outfit" pitchFamily="34" charset="0"/>
                <a:ea typeface="Outfit" pitchFamily="34" charset="-122"/>
                <a:cs typeface="Outfit" pitchFamily="34" charset="-120"/>
              </a:rPr>
              <a:t>In thermodynamics, energy can exist in several forms: thermal, mechanical, chemical, and more.
Each form can be transformed into another under specific conditions.
Understanding these transformations facilitates innovation in energy storage and conversion.
For instance, thermal energy can be converted into mechanical energy in engines.
This principle underlies the functioning of countless machines.</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731520" y="411480"/>
            <a:ext cx="64008" cy="1285875"/>
          </a:xfrm>
          <a:prstGeom prst="rect">
            <a:avLst/>
          </a:prstGeom>
          <a:solidFill>
            <a:srgbClr val="FFD600"/>
          </a:solidFill>
          <a:ln w="12700">
            <a:solidFill>
              <a:srgbClr val="FFD600"/>
            </a:solidFill>
            <a:prstDash val="solid"/>
          </a:ln>
        </p:spPr>
      </p:sp>
      <p:sp>
        <p:nvSpPr>
          <p:cNvPr id="3" name="Shape 1"/>
          <p:cNvSpPr/>
          <p:nvPr/>
        </p:nvSpPr>
        <p:spPr>
          <a:xfrm>
            <a:off x="1280160" y="0"/>
            <a:ext cx="457200" cy="365760"/>
          </a:xfrm>
          <a:prstGeom prst="rect">
            <a:avLst/>
          </a:prstGeom>
          <a:solidFill>
            <a:srgbClr val="1A6847"/>
          </a:solidFill>
          <a:ln w="12700">
            <a:solidFill>
              <a:srgbClr val="1A6847"/>
            </a:solidFill>
            <a:prstDash val="solid"/>
          </a:ln>
        </p:spPr>
      </p:sp>
      <p:sp>
        <p:nvSpPr>
          <p:cNvPr id="4" name="Text 2"/>
          <p:cNvSpPr/>
          <p:nvPr/>
        </p:nvSpPr>
        <p:spPr>
          <a:xfrm>
            <a:off x="1280160" y="0"/>
            <a:ext cx="457200" cy="365760"/>
          </a:xfrm>
          <a:prstGeom prst="rect">
            <a:avLst/>
          </a:prstGeom>
          <a:noFill/>
          <a:ln/>
        </p:spPr>
        <p:txBody>
          <a:bodyPr wrap="square" rtlCol="0" anchor="t"/>
          <a:lstStyle/>
          <a:p>
            <a:pPr marL="0" indent="0" algn="ctr">
              <a:buNone/>
            </a:pPr>
            <a:r>
              <a:rPr lang="en-US" sz="1600" b="1" dirty="0">
                <a:solidFill>
                  <a:srgbClr val="FFD600"/>
                </a:solidFill>
                <a:latin typeface="Outfit" pitchFamily="34" charset="0"/>
                <a:ea typeface="Outfit" pitchFamily="34" charset="-122"/>
                <a:cs typeface="Outfit" pitchFamily="34" charset="-120"/>
              </a:rPr>
              <a:t>4</a:t>
            </a:r>
            <a:endParaRPr lang="en-US" sz="1600" dirty="0"/>
          </a:p>
        </p:txBody>
      </p:sp>
      <p:sp>
        <p:nvSpPr>
          <p:cNvPr id="5" name="Text 3"/>
          <p:cNvSpPr/>
          <p:nvPr/>
        </p:nvSpPr>
        <p:spPr>
          <a:xfrm>
            <a:off x="1188720" y="925830"/>
            <a:ext cx="7315200" cy="514350"/>
          </a:xfrm>
          <a:prstGeom prst="rect">
            <a:avLst/>
          </a:prstGeom>
          <a:noFill/>
          <a:ln/>
        </p:spPr>
        <p:txBody>
          <a:bodyPr wrap="square" rtlCol="0" anchor="ctr"/>
          <a:lstStyle/>
          <a:p>
            <a:pPr marL="0" indent="0">
              <a:buNone/>
            </a:pPr>
            <a:r>
              <a:rPr lang="en-US" sz="2800" b="1" dirty="0">
                <a:solidFill>
                  <a:srgbClr val="1A6847"/>
                </a:solidFill>
                <a:latin typeface="Outfit" pitchFamily="34" charset="0"/>
                <a:ea typeface="Outfit" pitchFamily="34" charset="-122"/>
                <a:cs typeface="Outfit" pitchFamily="34" charset="-120"/>
              </a:rPr>
              <a:t>Heat Transfer Mechanisms</a:t>
            </a:r>
            <a:endParaRPr lang="en-US" sz="2800" dirty="0"/>
          </a:p>
        </p:txBody>
      </p:sp>
      <p:sp>
        <p:nvSpPr>
          <p:cNvPr id="6" name="Text 4"/>
          <p:cNvSpPr/>
          <p:nvPr/>
        </p:nvSpPr>
        <p:spPr>
          <a:xfrm>
            <a:off x="1207008" y="1543050"/>
            <a:ext cx="7315200" cy="3343275"/>
          </a:xfrm>
          <a:prstGeom prst="rect">
            <a:avLst/>
          </a:prstGeom>
          <a:noFill/>
          <a:ln/>
        </p:spPr>
        <p:txBody>
          <a:bodyPr wrap="square" rtlCol="0" anchor="t"/>
          <a:lstStyle/>
          <a:p>
            <a:pPr marL="342900" indent="-342900" algn="just">
              <a:lnSpc>
                <a:spcPts val="2000"/>
              </a:lnSpc>
              <a:buSzPct val="100000"/>
              <a:buChar char="•"/>
            </a:pPr>
            <a:r>
              <a:rPr lang="en-US" sz="1200" dirty="0">
                <a:solidFill>
                  <a:srgbClr val="000000"/>
                </a:solidFill>
                <a:latin typeface="Outfit" pitchFamily="34" charset="0"/>
                <a:ea typeface="Outfit" pitchFamily="34" charset="-122"/>
                <a:cs typeface="Outfit" pitchFamily="34" charset="-120"/>
              </a:rPr>
              <a:t>Heat transfer occurs through conduction, convection, and radiation.
Conduction involves direct contact, convection requires fluid movement, and radiation occurs through electromagnetic waves.
Mastering these mechanisms is essential in fields like HVAC and materials science.
They influence everything from climate control to manufacturing processes.
Optimizing heat transfer techniques is key to improving energy efficiency.</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731520" y="411480"/>
            <a:ext cx="64008" cy="1285875"/>
          </a:xfrm>
          <a:prstGeom prst="rect">
            <a:avLst/>
          </a:prstGeom>
          <a:solidFill>
            <a:srgbClr val="FFD600"/>
          </a:solidFill>
          <a:ln w="12700">
            <a:solidFill>
              <a:srgbClr val="FFD600"/>
            </a:solidFill>
            <a:prstDash val="solid"/>
          </a:ln>
        </p:spPr>
      </p:sp>
      <p:sp>
        <p:nvSpPr>
          <p:cNvPr id="3" name="Shape 1"/>
          <p:cNvSpPr/>
          <p:nvPr/>
        </p:nvSpPr>
        <p:spPr>
          <a:xfrm>
            <a:off x="1280160" y="0"/>
            <a:ext cx="457200" cy="365760"/>
          </a:xfrm>
          <a:prstGeom prst="rect">
            <a:avLst/>
          </a:prstGeom>
          <a:solidFill>
            <a:srgbClr val="1A6847"/>
          </a:solidFill>
          <a:ln w="12700">
            <a:solidFill>
              <a:srgbClr val="1A6847"/>
            </a:solidFill>
            <a:prstDash val="solid"/>
          </a:ln>
        </p:spPr>
      </p:sp>
      <p:sp>
        <p:nvSpPr>
          <p:cNvPr id="4" name="Text 2"/>
          <p:cNvSpPr/>
          <p:nvPr/>
        </p:nvSpPr>
        <p:spPr>
          <a:xfrm>
            <a:off x="1280160" y="0"/>
            <a:ext cx="457200" cy="365760"/>
          </a:xfrm>
          <a:prstGeom prst="rect">
            <a:avLst/>
          </a:prstGeom>
          <a:noFill/>
          <a:ln/>
        </p:spPr>
        <p:txBody>
          <a:bodyPr wrap="square" rtlCol="0" anchor="t"/>
          <a:lstStyle/>
          <a:p>
            <a:pPr marL="0" indent="0" algn="ctr">
              <a:buNone/>
            </a:pPr>
            <a:r>
              <a:rPr lang="en-US" sz="1600" b="1" dirty="0">
                <a:solidFill>
                  <a:srgbClr val="FFD600"/>
                </a:solidFill>
                <a:latin typeface="Outfit" pitchFamily="34" charset="0"/>
                <a:ea typeface="Outfit" pitchFamily="34" charset="-122"/>
                <a:cs typeface="Outfit" pitchFamily="34" charset="-120"/>
              </a:rPr>
              <a:t>5</a:t>
            </a:r>
            <a:endParaRPr lang="en-US" sz="1600" dirty="0"/>
          </a:p>
        </p:txBody>
      </p:sp>
      <p:sp>
        <p:nvSpPr>
          <p:cNvPr id="5" name="Text 3"/>
          <p:cNvSpPr/>
          <p:nvPr/>
        </p:nvSpPr>
        <p:spPr>
          <a:xfrm>
            <a:off x="1188720" y="925830"/>
            <a:ext cx="7315200" cy="514350"/>
          </a:xfrm>
          <a:prstGeom prst="rect">
            <a:avLst/>
          </a:prstGeom>
          <a:noFill/>
          <a:ln/>
        </p:spPr>
        <p:txBody>
          <a:bodyPr wrap="square" rtlCol="0" anchor="ctr"/>
          <a:lstStyle/>
          <a:p>
            <a:pPr marL="0" indent="0">
              <a:buNone/>
            </a:pPr>
            <a:r>
              <a:rPr lang="en-US" sz="2800" b="1" dirty="0">
                <a:solidFill>
                  <a:srgbClr val="1A6847"/>
                </a:solidFill>
                <a:latin typeface="Outfit" pitchFamily="34" charset="0"/>
                <a:ea typeface="Outfit" pitchFamily="34" charset="-122"/>
                <a:cs typeface="Outfit" pitchFamily="34" charset="-120"/>
              </a:rPr>
              <a:t>Entropy: The Arrow of Time</a:t>
            </a:r>
            <a:endParaRPr lang="en-US" sz="2800" dirty="0"/>
          </a:p>
        </p:txBody>
      </p:sp>
      <p:sp>
        <p:nvSpPr>
          <p:cNvPr id="6" name="Text 4"/>
          <p:cNvSpPr/>
          <p:nvPr/>
        </p:nvSpPr>
        <p:spPr>
          <a:xfrm>
            <a:off x="1207008" y="1543050"/>
            <a:ext cx="7315200" cy="3343275"/>
          </a:xfrm>
          <a:prstGeom prst="rect">
            <a:avLst/>
          </a:prstGeom>
          <a:noFill/>
          <a:ln/>
        </p:spPr>
        <p:txBody>
          <a:bodyPr wrap="square" rtlCol="0" anchor="t"/>
          <a:lstStyle/>
          <a:p>
            <a:pPr marL="342900" indent="-342900" algn="just">
              <a:lnSpc>
                <a:spcPts val="2000"/>
              </a:lnSpc>
              <a:buSzPct val="100000"/>
              <a:buChar char="•"/>
            </a:pPr>
            <a:r>
              <a:rPr lang="en-US" sz="1200" dirty="0">
                <a:solidFill>
                  <a:srgbClr val="000000"/>
                </a:solidFill>
                <a:latin typeface="Outfit" pitchFamily="34" charset="0"/>
                <a:ea typeface="Outfit" pitchFamily="34" charset="-122"/>
                <a:cs typeface="Outfit" pitchFamily="34" charset="-120"/>
              </a:rPr>
              <a:t>Entropy is a measure of disorder or randomness in a system, fundamentally influencing thermodynamic processes.
The Second Law of Thermodynamics states that the total entropy of an isolated system can only increase.
This concept not only explains why certain processes are irreversible but also reflects the natural progression of physical systems.
Entropy is essential in understanding heat engines and refrigerators.
It governs the efficiency of these energy systems.</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731520" y="411480"/>
            <a:ext cx="64008" cy="1285875"/>
          </a:xfrm>
          <a:prstGeom prst="rect">
            <a:avLst/>
          </a:prstGeom>
          <a:solidFill>
            <a:srgbClr val="FFD600"/>
          </a:solidFill>
          <a:ln w="12700">
            <a:solidFill>
              <a:srgbClr val="FFD600"/>
            </a:solidFill>
            <a:prstDash val="solid"/>
          </a:ln>
        </p:spPr>
      </p:sp>
      <p:sp>
        <p:nvSpPr>
          <p:cNvPr id="3" name="Shape 1"/>
          <p:cNvSpPr/>
          <p:nvPr/>
        </p:nvSpPr>
        <p:spPr>
          <a:xfrm>
            <a:off x="1280160" y="0"/>
            <a:ext cx="457200" cy="365760"/>
          </a:xfrm>
          <a:prstGeom prst="rect">
            <a:avLst/>
          </a:prstGeom>
          <a:solidFill>
            <a:srgbClr val="1A6847"/>
          </a:solidFill>
          <a:ln w="12700">
            <a:solidFill>
              <a:srgbClr val="1A6847"/>
            </a:solidFill>
            <a:prstDash val="solid"/>
          </a:ln>
        </p:spPr>
      </p:sp>
      <p:sp>
        <p:nvSpPr>
          <p:cNvPr id="4" name="Text 2"/>
          <p:cNvSpPr/>
          <p:nvPr/>
        </p:nvSpPr>
        <p:spPr>
          <a:xfrm>
            <a:off x="1280160" y="0"/>
            <a:ext cx="457200" cy="365760"/>
          </a:xfrm>
          <a:prstGeom prst="rect">
            <a:avLst/>
          </a:prstGeom>
          <a:noFill/>
          <a:ln/>
        </p:spPr>
        <p:txBody>
          <a:bodyPr wrap="square" rtlCol="0" anchor="t"/>
          <a:lstStyle/>
          <a:p>
            <a:pPr marL="0" indent="0" algn="ctr">
              <a:buNone/>
            </a:pPr>
            <a:r>
              <a:rPr lang="en-US" sz="1600" b="1" dirty="0">
                <a:solidFill>
                  <a:srgbClr val="FFD600"/>
                </a:solidFill>
                <a:latin typeface="Outfit" pitchFamily="34" charset="0"/>
                <a:ea typeface="Outfit" pitchFamily="34" charset="-122"/>
                <a:cs typeface="Outfit" pitchFamily="34" charset="-120"/>
              </a:rPr>
              <a:t>6</a:t>
            </a:r>
            <a:endParaRPr lang="en-US" sz="1600" dirty="0"/>
          </a:p>
        </p:txBody>
      </p:sp>
      <p:sp>
        <p:nvSpPr>
          <p:cNvPr id="5" name="Text 3"/>
          <p:cNvSpPr/>
          <p:nvPr/>
        </p:nvSpPr>
        <p:spPr>
          <a:xfrm>
            <a:off x="1188720" y="925830"/>
            <a:ext cx="7315200" cy="514350"/>
          </a:xfrm>
          <a:prstGeom prst="rect">
            <a:avLst/>
          </a:prstGeom>
          <a:noFill/>
          <a:ln/>
        </p:spPr>
        <p:txBody>
          <a:bodyPr wrap="square" rtlCol="0" anchor="ctr"/>
          <a:lstStyle/>
          <a:p>
            <a:pPr marL="0" indent="0">
              <a:buNone/>
            </a:pPr>
            <a:r>
              <a:rPr lang="en-US" sz="2800" b="1" dirty="0">
                <a:solidFill>
                  <a:srgbClr val="1A6847"/>
                </a:solidFill>
                <a:latin typeface="Outfit" pitchFamily="34" charset="0"/>
                <a:ea typeface="Outfit" pitchFamily="34" charset="-122"/>
                <a:cs typeface="Outfit" pitchFamily="34" charset="-120"/>
              </a:rPr>
              <a:t>Applications of Thermodynamics</a:t>
            </a:r>
            <a:endParaRPr lang="en-US" sz="2800" dirty="0"/>
          </a:p>
        </p:txBody>
      </p:sp>
      <p:sp>
        <p:nvSpPr>
          <p:cNvPr id="6" name="Text 4"/>
          <p:cNvSpPr/>
          <p:nvPr/>
        </p:nvSpPr>
        <p:spPr>
          <a:xfrm>
            <a:off x="1207008" y="1543050"/>
            <a:ext cx="7315200" cy="3343275"/>
          </a:xfrm>
          <a:prstGeom prst="rect">
            <a:avLst/>
          </a:prstGeom>
          <a:noFill/>
          <a:ln/>
        </p:spPr>
        <p:txBody>
          <a:bodyPr wrap="square" rtlCol="0" anchor="t"/>
          <a:lstStyle/>
          <a:p>
            <a:pPr marL="342900" indent="-342900" algn="just">
              <a:lnSpc>
                <a:spcPts val="2000"/>
              </a:lnSpc>
              <a:buSzPct val="100000"/>
              <a:buChar char="•"/>
            </a:pPr>
            <a:r>
              <a:rPr lang="en-US" sz="1200" dirty="0">
                <a:solidFill>
                  <a:srgbClr val="000000"/>
                </a:solidFill>
                <a:latin typeface="Outfit" pitchFamily="34" charset="0"/>
                <a:ea typeface="Outfit" pitchFamily="34" charset="-122"/>
                <a:cs typeface="Outfit" pitchFamily="34" charset="-120"/>
              </a:rPr>
              <a:t>Thermodynamics is utilized in various industries including power generation, refrigeration, and chemical manufacturing.
In power plants, thermodynamic principles are applied to convert heat into electricity.
In refrigeration, they help maintain low temperatures by removing heat.
Chemical reactions also rely on thermodynamic concepts to predict product yield.
These applications improve efficiency and sustainability.</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731520" y="411480"/>
            <a:ext cx="64008" cy="1285875"/>
          </a:xfrm>
          <a:prstGeom prst="rect">
            <a:avLst/>
          </a:prstGeom>
          <a:solidFill>
            <a:srgbClr val="FFD600"/>
          </a:solidFill>
          <a:ln w="12700">
            <a:solidFill>
              <a:srgbClr val="FFD600"/>
            </a:solidFill>
            <a:prstDash val="solid"/>
          </a:ln>
        </p:spPr>
      </p:sp>
      <p:sp>
        <p:nvSpPr>
          <p:cNvPr id="3" name="Shape 1"/>
          <p:cNvSpPr/>
          <p:nvPr/>
        </p:nvSpPr>
        <p:spPr>
          <a:xfrm>
            <a:off x="1280160" y="0"/>
            <a:ext cx="457200" cy="365760"/>
          </a:xfrm>
          <a:prstGeom prst="rect">
            <a:avLst/>
          </a:prstGeom>
          <a:solidFill>
            <a:srgbClr val="1A6847"/>
          </a:solidFill>
          <a:ln w="12700">
            <a:solidFill>
              <a:srgbClr val="1A6847"/>
            </a:solidFill>
            <a:prstDash val="solid"/>
          </a:ln>
        </p:spPr>
      </p:sp>
      <p:sp>
        <p:nvSpPr>
          <p:cNvPr id="4" name="Text 2"/>
          <p:cNvSpPr/>
          <p:nvPr/>
        </p:nvSpPr>
        <p:spPr>
          <a:xfrm>
            <a:off x="1280160" y="0"/>
            <a:ext cx="457200" cy="365760"/>
          </a:xfrm>
          <a:prstGeom prst="rect">
            <a:avLst/>
          </a:prstGeom>
          <a:noFill/>
          <a:ln/>
        </p:spPr>
        <p:txBody>
          <a:bodyPr wrap="square" rtlCol="0" anchor="t"/>
          <a:lstStyle/>
          <a:p>
            <a:pPr marL="0" indent="0" algn="ctr">
              <a:buNone/>
            </a:pPr>
            <a:r>
              <a:rPr lang="en-US" sz="1600" b="1" dirty="0">
                <a:solidFill>
                  <a:srgbClr val="FFD600"/>
                </a:solidFill>
                <a:latin typeface="Outfit" pitchFamily="34" charset="0"/>
                <a:ea typeface="Outfit" pitchFamily="34" charset="-122"/>
                <a:cs typeface="Outfit" pitchFamily="34" charset="-120"/>
              </a:rPr>
              <a:t>7</a:t>
            </a:r>
            <a:endParaRPr lang="en-US" sz="1600" dirty="0"/>
          </a:p>
        </p:txBody>
      </p:sp>
      <p:sp>
        <p:nvSpPr>
          <p:cNvPr id="5" name="Text 3"/>
          <p:cNvSpPr/>
          <p:nvPr/>
        </p:nvSpPr>
        <p:spPr>
          <a:xfrm>
            <a:off x="1188720" y="925830"/>
            <a:ext cx="7315200" cy="514350"/>
          </a:xfrm>
          <a:prstGeom prst="rect">
            <a:avLst/>
          </a:prstGeom>
          <a:noFill/>
          <a:ln/>
        </p:spPr>
        <p:txBody>
          <a:bodyPr wrap="square" rtlCol="0" anchor="ctr"/>
          <a:lstStyle/>
          <a:p>
            <a:pPr marL="0" indent="0">
              <a:buNone/>
            </a:pPr>
            <a:r>
              <a:rPr lang="en-US" sz="2800" b="1" dirty="0">
                <a:solidFill>
                  <a:srgbClr val="1A6847"/>
                </a:solidFill>
                <a:latin typeface="Outfit" pitchFamily="34" charset="0"/>
                <a:ea typeface="Outfit" pitchFamily="34" charset="-122"/>
                <a:cs typeface="Outfit" pitchFamily="34" charset="-120"/>
              </a:rPr>
              <a:t>Thermodynamics in Everyday Life</a:t>
            </a:r>
            <a:endParaRPr lang="en-US" sz="2800" dirty="0"/>
          </a:p>
        </p:txBody>
      </p:sp>
      <p:sp>
        <p:nvSpPr>
          <p:cNvPr id="6" name="Text 4"/>
          <p:cNvSpPr/>
          <p:nvPr/>
        </p:nvSpPr>
        <p:spPr>
          <a:xfrm>
            <a:off x="1207008" y="1543050"/>
            <a:ext cx="7315200" cy="3343275"/>
          </a:xfrm>
          <a:prstGeom prst="rect">
            <a:avLst/>
          </a:prstGeom>
          <a:noFill/>
          <a:ln/>
        </p:spPr>
        <p:txBody>
          <a:bodyPr wrap="square" rtlCol="0" anchor="t"/>
          <a:lstStyle/>
          <a:p>
            <a:pPr marL="342900" indent="-342900" algn="just">
              <a:lnSpc>
                <a:spcPts val="2000"/>
              </a:lnSpc>
              <a:buSzPct val="100000"/>
              <a:buChar char="•"/>
            </a:pPr>
            <a:r>
              <a:rPr lang="en-US" sz="1200" dirty="0">
                <a:solidFill>
                  <a:srgbClr val="000000"/>
                </a:solidFill>
                <a:latin typeface="Outfit" pitchFamily="34" charset="0"/>
                <a:ea typeface="Outfit" pitchFamily="34" charset="-122"/>
                <a:cs typeface="Outfit" pitchFamily="34" charset="-120"/>
              </a:rPr>
              <a:t>Thermodynamics is not just a theoretical field; it influences our everyday lives.
From cooking food using heat to the functioning of our automobiles, thermodynamic principles are at work.
Understanding these principles can lead to better energy conservation practices.
For instance, knowing how heat is transferred can improve cooking techniques.
Thermodynamics touches every aspect of modern life.</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731520" y="411480"/>
            <a:ext cx="64008" cy="1285875"/>
          </a:xfrm>
          <a:prstGeom prst="rect">
            <a:avLst/>
          </a:prstGeom>
          <a:solidFill>
            <a:srgbClr val="FFD600"/>
          </a:solidFill>
          <a:ln w="12700">
            <a:solidFill>
              <a:srgbClr val="FFD600"/>
            </a:solidFill>
            <a:prstDash val="solid"/>
          </a:ln>
        </p:spPr>
      </p:sp>
      <p:sp>
        <p:nvSpPr>
          <p:cNvPr id="3" name="Shape 1"/>
          <p:cNvSpPr/>
          <p:nvPr/>
        </p:nvSpPr>
        <p:spPr>
          <a:xfrm>
            <a:off x="1280160" y="0"/>
            <a:ext cx="457200" cy="365760"/>
          </a:xfrm>
          <a:prstGeom prst="rect">
            <a:avLst/>
          </a:prstGeom>
          <a:solidFill>
            <a:srgbClr val="1A6847"/>
          </a:solidFill>
          <a:ln w="12700">
            <a:solidFill>
              <a:srgbClr val="1A6847"/>
            </a:solidFill>
            <a:prstDash val="solid"/>
          </a:ln>
        </p:spPr>
      </p:sp>
      <p:sp>
        <p:nvSpPr>
          <p:cNvPr id="4" name="Text 2"/>
          <p:cNvSpPr/>
          <p:nvPr/>
        </p:nvSpPr>
        <p:spPr>
          <a:xfrm>
            <a:off x="1280160" y="0"/>
            <a:ext cx="457200" cy="365760"/>
          </a:xfrm>
          <a:prstGeom prst="rect">
            <a:avLst/>
          </a:prstGeom>
          <a:noFill/>
          <a:ln/>
        </p:spPr>
        <p:txBody>
          <a:bodyPr wrap="square" rtlCol="0" anchor="t"/>
          <a:lstStyle/>
          <a:p>
            <a:pPr marL="0" indent="0" algn="ctr">
              <a:buNone/>
            </a:pPr>
            <a:r>
              <a:rPr lang="en-US" sz="1600" b="1" dirty="0">
                <a:solidFill>
                  <a:srgbClr val="FFD600"/>
                </a:solidFill>
                <a:latin typeface="Outfit" pitchFamily="34" charset="0"/>
                <a:ea typeface="Outfit" pitchFamily="34" charset="-122"/>
                <a:cs typeface="Outfit" pitchFamily="34" charset="-120"/>
              </a:rPr>
              <a:t>8</a:t>
            </a:r>
            <a:endParaRPr lang="en-US" sz="1600" dirty="0"/>
          </a:p>
        </p:txBody>
      </p:sp>
      <p:sp>
        <p:nvSpPr>
          <p:cNvPr id="5" name="Text 3"/>
          <p:cNvSpPr/>
          <p:nvPr/>
        </p:nvSpPr>
        <p:spPr>
          <a:xfrm>
            <a:off x="1188720" y="925830"/>
            <a:ext cx="7315200" cy="514350"/>
          </a:xfrm>
          <a:prstGeom prst="rect">
            <a:avLst/>
          </a:prstGeom>
          <a:noFill/>
          <a:ln/>
        </p:spPr>
        <p:txBody>
          <a:bodyPr wrap="square" rtlCol="0" anchor="ctr"/>
          <a:lstStyle/>
          <a:p>
            <a:pPr marL="0" indent="0">
              <a:buNone/>
            </a:pPr>
            <a:r>
              <a:rPr lang="en-US" sz="2800" b="1" dirty="0">
                <a:solidFill>
                  <a:srgbClr val="1A6847"/>
                </a:solidFill>
                <a:latin typeface="Outfit" pitchFamily="34" charset="0"/>
                <a:ea typeface="Outfit" pitchFamily="34" charset="-122"/>
                <a:cs typeface="Outfit" pitchFamily="34" charset="-120"/>
              </a:rPr>
              <a:t>Innovations Driven by Thermodynamics</a:t>
            </a:r>
            <a:endParaRPr lang="en-US" sz="2800" dirty="0"/>
          </a:p>
        </p:txBody>
      </p:sp>
      <p:sp>
        <p:nvSpPr>
          <p:cNvPr id="6" name="Text 4"/>
          <p:cNvSpPr/>
          <p:nvPr/>
        </p:nvSpPr>
        <p:spPr>
          <a:xfrm>
            <a:off x="1207008" y="1543050"/>
            <a:ext cx="7315200" cy="3343275"/>
          </a:xfrm>
          <a:prstGeom prst="rect">
            <a:avLst/>
          </a:prstGeom>
          <a:noFill/>
          <a:ln/>
        </p:spPr>
        <p:txBody>
          <a:bodyPr wrap="square" rtlCol="0" anchor="t"/>
          <a:lstStyle/>
          <a:p>
            <a:pPr marL="342900" indent="-342900" algn="just">
              <a:lnSpc>
                <a:spcPts val="2000"/>
              </a:lnSpc>
              <a:buSzPct val="100000"/>
              <a:buChar char="•"/>
            </a:pPr>
            <a:r>
              <a:rPr lang="en-US" sz="1200" dirty="0">
                <a:solidFill>
                  <a:srgbClr val="000000"/>
                </a:solidFill>
                <a:latin typeface="Outfit" pitchFamily="34" charset="0"/>
                <a:ea typeface="Outfit" pitchFamily="34" charset="-122"/>
                <a:cs typeface="Outfit" pitchFamily="34" charset="-120"/>
              </a:rPr>
              <a:t>Recent advancements in thermodynamics have led to innovations in renewable energy technologies.
Solar panels harness solar energy efficiently thanks to principles of thermodynamics.
Thermodynamic cycles are crucial in improving the efficiency of engines and turbines.
Research in thermodynamics continues to promote sustainability in technology.
It holds the key to future energy solutions.</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731520" y="411480"/>
            <a:ext cx="64008" cy="1285875"/>
          </a:xfrm>
          <a:prstGeom prst="rect">
            <a:avLst/>
          </a:prstGeom>
          <a:solidFill>
            <a:srgbClr val="FFD600"/>
          </a:solidFill>
          <a:ln w="12700">
            <a:solidFill>
              <a:srgbClr val="FFD600"/>
            </a:solidFill>
            <a:prstDash val="solid"/>
          </a:ln>
        </p:spPr>
      </p:sp>
      <p:sp>
        <p:nvSpPr>
          <p:cNvPr id="3" name="Shape 1"/>
          <p:cNvSpPr/>
          <p:nvPr/>
        </p:nvSpPr>
        <p:spPr>
          <a:xfrm>
            <a:off x="1280160" y="0"/>
            <a:ext cx="457200" cy="365760"/>
          </a:xfrm>
          <a:prstGeom prst="rect">
            <a:avLst/>
          </a:prstGeom>
          <a:solidFill>
            <a:srgbClr val="1A6847"/>
          </a:solidFill>
          <a:ln w="12700">
            <a:solidFill>
              <a:srgbClr val="1A6847"/>
            </a:solidFill>
            <a:prstDash val="solid"/>
          </a:ln>
        </p:spPr>
      </p:sp>
      <p:sp>
        <p:nvSpPr>
          <p:cNvPr id="4" name="Text 2"/>
          <p:cNvSpPr/>
          <p:nvPr/>
        </p:nvSpPr>
        <p:spPr>
          <a:xfrm>
            <a:off x="1280160" y="0"/>
            <a:ext cx="457200" cy="365760"/>
          </a:xfrm>
          <a:prstGeom prst="rect">
            <a:avLst/>
          </a:prstGeom>
          <a:noFill/>
          <a:ln/>
        </p:spPr>
        <p:txBody>
          <a:bodyPr wrap="square" rtlCol="0" anchor="t"/>
          <a:lstStyle/>
          <a:p>
            <a:pPr marL="0" indent="0" algn="ctr">
              <a:buNone/>
            </a:pPr>
            <a:r>
              <a:rPr lang="en-US" sz="1600" b="1" dirty="0">
                <a:solidFill>
                  <a:srgbClr val="FFD600"/>
                </a:solidFill>
                <a:latin typeface="Outfit" pitchFamily="34" charset="0"/>
                <a:ea typeface="Outfit" pitchFamily="34" charset="-122"/>
                <a:cs typeface="Outfit" pitchFamily="34" charset="-120"/>
              </a:rPr>
              <a:t>9</a:t>
            </a:r>
            <a:endParaRPr lang="en-US" sz="1600" dirty="0"/>
          </a:p>
        </p:txBody>
      </p:sp>
      <p:sp>
        <p:nvSpPr>
          <p:cNvPr id="5" name="Text 3"/>
          <p:cNvSpPr/>
          <p:nvPr/>
        </p:nvSpPr>
        <p:spPr>
          <a:xfrm>
            <a:off x="1188720" y="925830"/>
            <a:ext cx="7315200" cy="514350"/>
          </a:xfrm>
          <a:prstGeom prst="rect">
            <a:avLst/>
          </a:prstGeom>
          <a:noFill/>
          <a:ln/>
        </p:spPr>
        <p:txBody>
          <a:bodyPr wrap="square" rtlCol="0" anchor="ctr"/>
          <a:lstStyle/>
          <a:p>
            <a:pPr marL="0" indent="0">
              <a:buNone/>
            </a:pPr>
            <a:r>
              <a:rPr lang="en-US" sz="2800" b="1" dirty="0">
                <a:solidFill>
                  <a:srgbClr val="1A6847"/>
                </a:solidFill>
                <a:latin typeface="Outfit" pitchFamily="34" charset="0"/>
                <a:ea typeface="Outfit" pitchFamily="34" charset="-122"/>
                <a:cs typeface="Outfit" pitchFamily="34" charset="-120"/>
              </a:rPr>
              <a:t>Environmental Impacts of Thermodynamics</a:t>
            </a:r>
            <a:endParaRPr lang="en-US" sz="2800" dirty="0"/>
          </a:p>
        </p:txBody>
      </p:sp>
      <p:sp>
        <p:nvSpPr>
          <p:cNvPr id="6" name="Text 4"/>
          <p:cNvSpPr/>
          <p:nvPr/>
        </p:nvSpPr>
        <p:spPr>
          <a:xfrm>
            <a:off x="1207008" y="1543050"/>
            <a:ext cx="7315200" cy="3343275"/>
          </a:xfrm>
          <a:prstGeom prst="rect">
            <a:avLst/>
          </a:prstGeom>
          <a:noFill/>
          <a:ln/>
        </p:spPr>
        <p:txBody>
          <a:bodyPr wrap="square" rtlCol="0" anchor="t"/>
          <a:lstStyle/>
          <a:p>
            <a:pPr marL="342900" indent="-342900" algn="just">
              <a:lnSpc>
                <a:spcPts val="2000"/>
              </a:lnSpc>
              <a:buSzPct val="100000"/>
              <a:buChar char="•"/>
            </a:pPr>
            <a:r>
              <a:rPr lang="en-US" sz="1200" dirty="0">
                <a:solidFill>
                  <a:srgbClr val="000000"/>
                </a:solidFill>
                <a:latin typeface="Outfit" pitchFamily="34" charset="0"/>
                <a:ea typeface="Outfit" pitchFamily="34" charset="-122"/>
                <a:cs typeface="Outfit" pitchFamily="34" charset="-120"/>
              </a:rPr>
              <a:t>The principles of thermodynamics are vital in addressing environmental challenges.
Understanding energy consumption patterns helps reduce waste and lower emissions.
Thermodynamics informs policies and designs that aim for sustainable development.
From energy-efficient buildings to clean energy systems, thermodynamics plays a role.
It is essential for future environmental stewardship.</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731520" y="411480"/>
            <a:ext cx="64008" cy="1285875"/>
          </a:xfrm>
          <a:prstGeom prst="rect">
            <a:avLst/>
          </a:prstGeom>
          <a:solidFill>
            <a:srgbClr val="FFD600"/>
          </a:solidFill>
          <a:ln w="12700">
            <a:solidFill>
              <a:srgbClr val="FFD600"/>
            </a:solidFill>
            <a:prstDash val="solid"/>
          </a:ln>
        </p:spPr>
      </p:sp>
      <p:sp>
        <p:nvSpPr>
          <p:cNvPr id="3" name="Shape 1"/>
          <p:cNvSpPr/>
          <p:nvPr/>
        </p:nvSpPr>
        <p:spPr>
          <a:xfrm>
            <a:off x="1280160" y="0"/>
            <a:ext cx="457200" cy="365760"/>
          </a:xfrm>
          <a:prstGeom prst="rect">
            <a:avLst/>
          </a:prstGeom>
          <a:solidFill>
            <a:srgbClr val="1A6847"/>
          </a:solidFill>
          <a:ln w="12700">
            <a:solidFill>
              <a:srgbClr val="1A6847"/>
            </a:solidFill>
            <a:prstDash val="solid"/>
          </a:ln>
        </p:spPr>
      </p:sp>
      <p:sp>
        <p:nvSpPr>
          <p:cNvPr id="4" name="Text 2"/>
          <p:cNvSpPr/>
          <p:nvPr/>
        </p:nvSpPr>
        <p:spPr>
          <a:xfrm>
            <a:off x="1280160" y="0"/>
            <a:ext cx="457200" cy="365760"/>
          </a:xfrm>
          <a:prstGeom prst="rect">
            <a:avLst/>
          </a:prstGeom>
          <a:noFill/>
          <a:ln/>
        </p:spPr>
        <p:txBody>
          <a:bodyPr wrap="square" rtlCol="0" anchor="t"/>
          <a:lstStyle/>
          <a:p>
            <a:pPr marL="0" indent="0" algn="ctr">
              <a:buNone/>
            </a:pPr>
            <a:r>
              <a:rPr lang="en-US" sz="1600" b="1" dirty="0">
                <a:solidFill>
                  <a:srgbClr val="FFD600"/>
                </a:solidFill>
                <a:latin typeface="Outfit" pitchFamily="34" charset="0"/>
                <a:ea typeface="Outfit" pitchFamily="34" charset="-122"/>
                <a:cs typeface="Outfit" pitchFamily="34" charset="-120"/>
              </a:rPr>
              <a:t>10</a:t>
            </a:r>
            <a:endParaRPr lang="en-US" sz="1600" dirty="0"/>
          </a:p>
        </p:txBody>
      </p:sp>
      <p:sp>
        <p:nvSpPr>
          <p:cNvPr id="5" name="Text 3"/>
          <p:cNvSpPr/>
          <p:nvPr/>
        </p:nvSpPr>
        <p:spPr>
          <a:xfrm>
            <a:off x="1188720" y="925830"/>
            <a:ext cx="7315200" cy="514350"/>
          </a:xfrm>
          <a:prstGeom prst="rect">
            <a:avLst/>
          </a:prstGeom>
          <a:noFill/>
          <a:ln/>
        </p:spPr>
        <p:txBody>
          <a:bodyPr wrap="square" rtlCol="0" anchor="ctr"/>
          <a:lstStyle/>
          <a:p>
            <a:pPr marL="0" indent="0">
              <a:buNone/>
            </a:pPr>
            <a:r>
              <a:rPr lang="en-US" sz="2800" b="1" dirty="0">
                <a:solidFill>
                  <a:srgbClr val="1A6847"/>
                </a:solidFill>
                <a:latin typeface="Outfit" pitchFamily="34" charset="0"/>
                <a:ea typeface="Outfit" pitchFamily="34" charset="-122"/>
                <a:cs typeface="Outfit" pitchFamily="34" charset="-120"/>
              </a:rPr>
              <a:t>The Future of Thermodynamics</a:t>
            </a:r>
            <a:endParaRPr lang="en-US" sz="2800" dirty="0"/>
          </a:p>
        </p:txBody>
      </p:sp>
      <p:sp>
        <p:nvSpPr>
          <p:cNvPr id="6" name="Text 4"/>
          <p:cNvSpPr/>
          <p:nvPr/>
        </p:nvSpPr>
        <p:spPr>
          <a:xfrm>
            <a:off x="1207008" y="1543050"/>
            <a:ext cx="7315200" cy="3343275"/>
          </a:xfrm>
          <a:prstGeom prst="rect">
            <a:avLst/>
          </a:prstGeom>
          <a:noFill/>
          <a:ln/>
        </p:spPr>
        <p:txBody>
          <a:bodyPr wrap="square" rtlCol="0" anchor="t"/>
          <a:lstStyle/>
          <a:p>
            <a:pPr marL="342900" indent="-342900" algn="just">
              <a:lnSpc>
                <a:spcPts val="2000"/>
              </a:lnSpc>
              <a:buSzPct val="100000"/>
              <a:buChar char="•"/>
            </a:pPr>
            <a:r>
              <a:rPr lang="en-US" sz="1200" dirty="0">
                <a:solidFill>
                  <a:srgbClr val="000000"/>
                </a:solidFill>
                <a:latin typeface="Outfit" pitchFamily="34" charset="0"/>
                <a:ea typeface="Outfit" pitchFamily="34" charset="-122"/>
                <a:cs typeface="Outfit" pitchFamily="34" charset="-120"/>
              </a:rPr>
              <a:t>The future of thermodynamics lies in the integration of advanced technologies and sustainable practices.
Emerging fields such as nanotechnology and quantum thermodynamics promise new insights.
Research is focused on energy capture, conversion, and storage techniques.
Future innovations will likely lead to drastic improvements in energy usage.
This will shape industries and lifestyles around the globe.</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916239393856</cp:lastModifiedBy>
  <cp:revision>3</cp:revision>
  <dcterms:created xsi:type="dcterms:W3CDTF">2024-09-22T07:25:17Z</dcterms:created>
  <dcterms:modified xsi:type="dcterms:W3CDTF">2025-01-27T14:40:05Z</dcterms:modified>
</cp:coreProperties>
</file>