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833199" y="2679025"/>
            <a:ext cx="5332690" cy="833199"/>
          </a:xfrm>
          <a:prstGeom prst="rect">
            <a:avLst/>
          </a:prstGeom>
          <a:noFill/>
          <a:ln/>
        </p:spPr>
        <p:txBody>
          <a:bodyPr wrap="none" rtlCol="0" anchor="t"/>
          <a:lstStyle/>
          <a:p>
            <a:pPr indent="0" marL="0">
              <a:lnSpc>
                <a:spcPts val="6561"/>
              </a:lnSpc>
              <a:buNone/>
            </a:pPr>
            <a:r>
              <a:rPr lang="en-US" sz="5249" dirty="0">
                <a:solidFill>
                  <a:srgbClr val="312F2B"/>
                </a:solidFill>
                <a:latin typeface="Gelasio" pitchFamily="34" charset="0"/>
                <a:ea typeface="Gelasio" pitchFamily="34" charset="-122"/>
                <a:cs typeface="Gelasio" pitchFamily="34" charset="-120"/>
              </a:rPr>
              <a:t>Skin Anatomy</a:t>
            </a:r>
            <a:endParaRPr lang="en-US" sz="5249" dirty="0"/>
          </a:p>
        </p:txBody>
      </p:sp>
      <p:sp>
        <p:nvSpPr>
          <p:cNvPr id="5" name="Text 2"/>
          <p:cNvSpPr/>
          <p:nvPr/>
        </p:nvSpPr>
        <p:spPr>
          <a:xfrm>
            <a:off x="833199" y="3845481"/>
            <a:ext cx="7477601" cy="1066205"/>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skin is the largest organ of the body and consists of three main layers: the epidermis, dermis, and hypodermis. Let's explore its functions, disorders, and some essential skin care tips.</a:t>
            </a:r>
            <a:endParaRPr lang="en-US" sz="1750" dirty="0"/>
          </a:p>
        </p:txBody>
      </p:sp>
      <p:sp>
        <p:nvSpPr>
          <p:cNvPr id="6" name="Shape 3"/>
          <p:cNvSpPr/>
          <p:nvPr/>
        </p:nvSpPr>
        <p:spPr>
          <a:xfrm>
            <a:off x="833199" y="5178266"/>
            <a:ext cx="355402" cy="355402"/>
          </a:xfrm>
          <a:prstGeom prst="roundRect">
            <a:avLst>
              <a:gd name="adj" fmla="val 25726039"/>
            </a:avLst>
          </a:prstGeom>
          <a:noFill/>
          <a:ln w="7620">
            <a:solidFill>
              <a:srgbClr val="FFFFFF"/>
            </a:solidFill>
            <a:prstDash val="solid"/>
          </a:ln>
        </p:spPr>
      </p:sp>
      <p:pic>
        <p:nvPicPr>
          <p:cNvPr id="7" name="Image 1" descr="preencoded.png">    </p:cNvPr>
          <p:cNvPicPr>
            <a:picLocks noChangeAspect="1"/>
          </p:cNvPicPr>
          <p:nvPr/>
        </p:nvPicPr>
        <p:blipFill>
          <a:blip r:embed="rId2"/>
          <a:stretch>
            <a:fillRect/>
          </a:stretch>
        </p:blipFill>
        <p:spPr>
          <a:xfrm>
            <a:off x="840819" y="5185886"/>
            <a:ext cx="340162" cy="340162"/>
          </a:xfrm>
          <a:prstGeom prst="rect">
            <a:avLst/>
          </a:prstGeom>
        </p:spPr>
      </p:pic>
      <p:sp>
        <p:nvSpPr>
          <p:cNvPr id="8" name="Text 4"/>
          <p:cNvSpPr/>
          <p:nvPr/>
        </p:nvSpPr>
        <p:spPr>
          <a:xfrm>
            <a:off x="1299686" y="5161598"/>
            <a:ext cx="1798320" cy="388858"/>
          </a:xfrm>
          <a:prstGeom prst="rect">
            <a:avLst/>
          </a:prstGeom>
          <a:noFill/>
          <a:ln/>
        </p:spPr>
        <p:txBody>
          <a:bodyPr wrap="none" rtlCol="0" anchor="t"/>
          <a:lstStyle/>
          <a:p>
            <a:pPr algn="l" indent="0" marL="0">
              <a:lnSpc>
                <a:spcPts val="3062"/>
              </a:lnSpc>
              <a:buNone/>
            </a:pPr>
            <a:r>
              <a:rPr lang="en-US" sz="2187" b="1" dirty="0">
                <a:solidFill>
                  <a:srgbClr val="272525"/>
                </a:solidFill>
                <a:latin typeface="Lato" pitchFamily="34" charset="0"/>
                <a:ea typeface="Lato" pitchFamily="34" charset="-122"/>
                <a:cs typeface="Lato" pitchFamily="34" charset="-120"/>
              </a:rPr>
              <a:t>by simran kaur</a:t>
            </a:r>
            <a:endParaRPr lang="en-US" sz="2187" dirty="0"/>
          </a:p>
        </p:txBody>
      </p:sp>
      <p:pic>
        <p:nvPicPr>
          <p:cNvPr id="9" name="Image 2" descr="preencoded.png">    </p:cNvPr>
          <p:cNvPicPr>
            <a:picLocks noChangeAspect="1"/>
          </p:cNvPicPr>
          <p:nvPr/>
        </p:nvPicPr>
        <p:blipFill>
          <a:blip r:embed="rId3"/>
          <a:stretch>
            <a:fillRect/>
          </a:stretch>
        </p:blipFill>
        <p:spPr>
          <a:xfrm>
            <a:off x="9144000" y="0"/>
            <a:ext cx="5486400" cy="8229600"/>
          </a:xfrm>
          <a:prstGeom prst="rect">
            <a:avLst/>
          </a:prstGeom>
        </p:spPr>
      </p:pic>
      <p:pic>
        <p:nvPicPr>
          <p:cNvPr id="10" name="Image 3" descr="preencoded.png">
            <a:hlinkClick r:id="rId5" tooltip=""/>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r>
          <p:cNvPicPr>
            <a:picLocks noChangeAspect="1"/>
          </p:cNvPicPr>
          <p:nvPr/>
        </p:nvPicPr>
        <p:blipFill>
          <a:blip r:embed="rId2"/>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037993" y="3067883"/>
            <a:ext cx="4443889"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Epidermis</a:t>
            </a:r>
            <a:endParaRPr lang="en-US" sz="4374" dirty="0"/>
          </a:p>
        </p:txBody>
      </p:sp>
      <p:sp>
        <p:nvSpPr>
          <p:cNvPr id="7" name="Text 3"/>
          <p:cNvSpPr/>
          <p:nvPr/>
        </p:nvSpPr>
        <p:spPr>
          <a:xfrm>
            <a:off x="2037993" y="4095512"/>
            <a:ext cx="10554414" cy="1066205"/>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epidermis is the outermost layer of the skin and acts as a protective barrier against external elements. It contains different types of cells, including melanocytes, which produce the pigment melanin responsible for skin color.</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r>
          <p:cNvPicPr>
            <a:picLocks noChangeAspect="1"/>
          </p:cNvPicPr>
          <p:nvPr/>
        </p:nvPicPr>
        <p:blipFill>
          <a:blip r:embed="rId2"/>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037993" y="1596152"/>
            <a:ext cx="4443889"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Dermis</a:t>
            </a:r>
            <a:endParaRPr lang="en-US" sz="4374" dirty="0"/>
          </a:p>
        </p:txBody>
      </p:sp>
      <p:sp>
        <p:nvSpPr>
          <p:cNvPr id="7" name="Shape 3"/>
          <p:cNvSpPr/>
          <p:nvPr/>
        </p:nvSpPr>
        <p:spPr>
          <a:xfrm>
            <a:off x="2037993" y="2797373"/>
            <a:ext cx="499943" cy="499943"/>
          </a:xfrm>
          <a:prstGeom prst="roundRect">
            <a:avLst>
              <a:gd name="adj" fmla="val 20000"/>
            </a:avLst>
          </a:prstGeom>
          <a:solidFill>
            <a:srgbClr val="E8E8E3"/>
          </a:solidFill>
          <a:ln w="13811">
            <a:solidFill>
              <a:srgbClr val="D1D1C7"/>
            </a:solidFill>
            <a:prstDash val="solid"/>
          </a:ln>
        </p:spPr>
      </p:sp>
      <p:sp>
        <p:nvSpPr>
          <p:cNvPr id="8" name="Text 4"/>
          <p:cNvSpPr/>
          <p:nvPr/>
        </p:nvSpPr>
        <p:spPr>
          <a:xfrm>
            <a:off x="2215515" y="2839045"/>
            <a:ext cx="144780" cy="416481"/>
          </a:xfrm>
          <a:prstGeom prst="rect">
            <a:avLst/>
          </a:prstGeom>
          <a:noFill/>
          <a:ln/>
        </p:spPr>
        <p:txBody>
          <a:bodyPr wrap="none" rtlCol="0" anchor="t"/>
          <a:lstStyle/>
          <a:p>
            <a:pPr algn="ctr" indent="0" marL="0">
              <a:lnSpc>
                <a:spcPts val="3281"/>
              </a:lnSpc>
              <a:buNone/>
            </a:pPr>
            <a:r>
              <a:rPr lang="en-US" sz="2624" dirty="0">
                <a:solidFill>
                  <a:srgbClr val="272525"/>
                </a:solidFill>
                <a:latin typeface="Gelasio" pitchFamily="34" charset="0"/>
                <a:ea typeface="Gelasio" pitchFamily="34" charset="-122"/>
                <a:cs typeface="Gelasio" pitchFamily="34" charset="-120"/>
              </a:rPr>
              <a:t>1</a:t>
            </a:r>
            <a:endParaRPr lang="en-US" sz="2624" dirty="0"/>
          </a:p>
        </p:txBody>
      </p:sp>
      <p:sp>
        <p:nvSpPr>
          <p:cNvPr id="9" name="Text 5"/>
          <p:cNvSpPr/>
          <p:nvPr/>
        </p:nvSpPr>
        <p:spPr>
          <a:xfrm>
            <a:off x="2760107" y="2873693"/>
            <a:ext cx="2647950" cy="694373"/>
          </a:xfrm>
          <a:prstGeom prst="rect">
            <a:avLst/>
          </a:prstGeom>
          <a:noFill/>
          <a:ln/>
        </p:spPr>
        <p:txBody>
          <a:bodyPr wrap="square" rtlCol="0" anchor="t"/>
          <a:lstStyle/>
          <a:p>
            <a:pPr indent="0" marL="0">
              <a:lnSpc>
                <a:spcPts val="2734"/>
              </a:lnSpc>
              <a:buNone/>
            </a:pPr>
            <a:r>
              <a:rPr lang="en-US" sz="2187" dirty="0">
                <a:solidFill>
                  <a:srgbClr val="272525"/>
                </a:solidFill>
                <a:latin typeface="Gelasio" pitchFamily="34" charset="0"/>
                <a:ea typeface="Gelasio" pitchFamily="34" charset="-122"/>
                <a:cs typeface="Gelasio" pitchFamily="34" charset="-120"/>
              </a:rPr>
              <a:t>Structure &amp; Flexibility</a:t>
            </a:r>
            <a:endParaRPr lang="en-US" sz="2187" dirty="0"/>
          </a:p>
        </p:txBody>
      </p:sp>
      <p:sp>
        <p:nvSpPr>
          <p:cNvPr id="10" name="Text 6"/>
          <p:cNvSpPr/>
          <p:nvPr/>
        </p:nvSpPr>
        <p:spPr>
          <a:xfrm>
            <a:off x="2760107" y="3790236"/>
            <a:ext cx="2647950" cy="2843213"/>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dermis is located beneath the epidermis and provides structural support to the skin. It contains collagen and elastin fibers, giving the skin its strength, elasticity, and flexibility.</a:t>
            </a:r>
            <a:endParaRPr lang="en-US" sz="1750" dirty="0"/>
          </a:p>
        </p:txBody>
      </p:sp>
      <p:sp>
        <p:nvSpPr>
          <p:cNvPr id="11" name="Shape 7"/>
          <p:cNvSpPr/>
          <p:nvPr/>
        </p:nvSpPr>
        <p:spPr>
          <a:xfrm>
            <a:off x="5630228" y="2797373"/>
            <a:ext cx="499943" cy="499943"/>
          </a:xfrm>
          <a:prstGeom prst="roundRect">
            <a:avLst>
              <a:gd name="adj" fmla="val 20000"/>
            </a:avLst>
          </a:prstGeom>
          <a:solidFill>
            <a:srgbClr val="E8E8E3"/>
          </a:solidFill>
          <a:ln w="13811">
            <a:solidFill>
              <a:srgbClr val="D1D1C7"/>
            </a:solidFill>
            <a:prstDash val="solid"/>
          </a:ln>
        </p:spPr>
      </p:sp>
      <p:sp>
        <p:nvSpPr>
          <p:cNvPr id="12" name="Text 8"/>
          <p:cNvSpPr/>
          <p:nvPr/>
        </p:nvSpPr>
        <p:spPr>
          <a:xfrm>
            <a:off x="5784890" y="2839045"/>
            <a:ext cx="190500" cy="416481"/>
          </a:xfrm>
          <a:prstGeom prst="rect">
            <a:avLst/>
          </a:prstGeom>
          <a:noFill/>
          <a:ln/>
        </p:spPr>
        <p:txBody>
          <a:bodyPr wrap="none" rtlCol="0" anchor="t"/>
          <a:lstStyle/>
          <a:p>
            <a:pPr algn="ctr" indent="0" marL="0">
              <a:lnSpc>
                <a:spcPts val="3281"/>
              </a:lnSpc>
              <a:buNone/>
            </a:pPr>
            <a:r>
              <a:rPr lang="en-US" sz="2624" dirty="0">
                <a:solidFill>
                  <a:srgbClr val="272525"/>
                </a:solidFill>
                <a:latin typeface="Gelasio" pitchFamily="34" charset="0"/>
                <a:ea typeface="Gelasio" pitchFamily="34" charset="-122"/>
                <a:cs typeface="Gelasio" pitchFamily="34" charset="-120"/>
              </a:rPr>
              <a:t>2</a:t>
            </a:r>
            <a:endParaRPr lang="en-US" sz="2624" dirty="0"/>
          </a:p>
        </p:txBody>
      </p:sp>
      <p:sp>
        <p:nvSpPr>
          <p:cNvPr id="13" name="Text 9"/>
          <p:cNvSpPr/>
          <p:nvPr/>
        </p:nvSpPr>
        <p:spPr>
          <a:xfrm>
            <a:off x="6352342" y="2873693"/>
            <a:ext cx="2522220" cy="347186"/>
          </a:xfrm>
          <a:prstGeom prst="rect">
            <a:avLst/>
          </a:prstGeom>
          <a:noFill/>
          <a:ln/>
        </p:spPr>
        <p:txBody>
          <a:bodyPr wrap="none" rtlCol="0" anchor="t"/>
          <a:lstStyle/>
          <a:p>
            <a:pPr indent="0" marL="0">
              <a:lnSpc>
                <a:spcPts val="2734"/>
              </a:lnSpc>
              <a:buNone/>
            </a:pPr>
            <a:r>
              <a:rPr lang="en-US" sz="2187" dirty="0">
                <a:solidFill>
                  <a:srgbClr val="272525"/>
                </a:solidFill>
                <a:latin typeface="Gelasio" pitchFamily="34" charset="0"/>
                <a:ea typeface="Gelasio" pitchFamily="34" charset="-122"/>
                <a:cs typeface="Gelasio" pitchFamily="34" charset="-120"/>
              </a:rPr>
              <a:t>Accessory Structures</a:t>
            </a:r>
            <a:endParaRPr lang="en-US" sz="2187" dirty="0"/>
          </a:p>
        </p:txBody>
      </p:sp>
      <p:sp>
        <p:nvSpPr>
          <p:cNvPr id="14" name="Text 10"/>
          <p:cNvSpPr/>
          <p:nvPr/>
        </p:nvSpPr>
        <p:spPr>
          <a:xfrm>
            <a:off x="6352342" y="3443049"/>
            <a:ext cx="2647950" cy="2132409"/>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This layer houses sweat glands, hair follicles, sebaceous glands (oil glands), and sensory receptors, enhancing the skin's functionality.</a:t>
            </a:r>
            <a:endParaRPr lang="en-US" sz="1750" dirty="0"/>
          </a:p>
        </p:txBody>
      </p:sp>
      <p:sp>
        <p:nvSpPr>
          <p:cNvPr id="15" name="Shape 11"/>
          <p:cNvSpPr/>
          <p:nvPr/>
        </p:nvSpPr>
        <p:spPr>
          <a:xfrm>
            <a:off x="9222462" y="2797373"/>
            <a:ext cx="499943" cy="499943"/>
          </a:xfrm>
          <a:prstGeom prst="roundRect">
            <a:avLst>
              <a:gd name="adj" fmla="val 20000"/>
            </a:avLst>
          </a:prstGeom>
          <a:solidFill>
            <a:srgbClr val="E8E8E3"/>
          </a:solidFill>
          <a:ln w="13811">
            <a:solidFill>
              <a:srgbClr val="D1D1C7"/>
            </a:solidFill>
            <a:prstDash val="solid"/>
          </a:ln>
        </p:spPr>
      </p:sp>
      <p:sp>
        <p:nvSpPr>
          <p:cNvPr id="16" name="Text 12"/>
          <p:cNvSpPr/>
          <p:nvPr/>
        </p:nvSpPr>
        <p:spPr>
          <a:xfrm>
            <a:off x="9380934" y="2839045"/>
            <a:ext cx="182880" cy="416481"/>
          </a:xfrm>
          <a:prstGeom prst="rect">
            <a:avLst/>
          </a:prstGeom>
          <a:noFill/>
          <a:ln/>
        </p:spPr>
        <p:txBody>
          <a:bodyPr wrap="none" rtlCol="0" anchor="t"/>
          <a:lstStyle/>
          <a:p>
            <a:pPr algn="ctr" indent="0" marL="0">
              <a:lnSpc>
                <a:spcPts val="3281"/>
              </a:lnSpc>
              <a:buNone/>
            </a:pPr>
            <a:r>
              <a:rPr lang="en-US" sz="2624" dirty="0">
                <a:solidFill>
                  <a:srgbClr val="272525"/>
                </a:solidFill>
                <a:latin typeface="Gelasio" pitchFamily="34" charset="0"/>
                <a:ea typeface="Gelasio" pitchFamily="34" charset="-122"/>
                <a:cs typeface="Gelasio" pitchFamily="34" charset="-120"/>
              </a:rPr>
              <a:t>3</a:t>
            </a:r>
            <a:endParaRPr lang="en-US" sz="2624" dirty="0"/>
          </a:p>
        </p:txBody>
      </p:sp>
      <p:sp>
        <p:nvSpPr>
          <p:cNvPr id="17" name="Text 13"/>
          <p:cNvSpPr/>
          <p:nvPr/>
        </p:nvSpPr>
        <p:spPr>
          <a:xfrm>
            <a:off x="9944576" y="2873693"/>
            <a:ext cx="2221944" cy="347186"/>
          </a:xfrm>
          <a:prstGeom prst="rect">
            <a:avLst/>
          </a:prstGeom>
          <a:noFill/>
          <a:ln/>
        </p:spPr>
        <p:txBody>
          <a:bodyPr wrap="none" rtlCol="0" anchor="t"/>
          <a:lstStyle/>
          <a:p>
            <a:pPr indent="0" marL="0">
              <a:lnSpc>
                <a:spcPts val="2734"/>
              </a:lnSpc>
              <a:buNone/>
            </a:pPr>
            <a:r>
              <a:rPr lang="en-US" sz="2187" dirty="0">
                <a:solidFill>
                  <a:srgbClr val="272525"/>
                </a:solidFill>
                <a:latin typeface="Gelasio" pitchFamily="34" charset="0"/>
                <a:ea typeface="Gelasio" pitchFamily="34" charset="-122"/>
                <a:cs typeface="Gelasio" pitchFamily="34" charset="-120"/>
              </a:rPr>
              <a:t>Blood Vessels</a:t>
            </a:r>
            <a:endParaRPr lang="en-US" sz="2187" dirty="0"/>
          </a:p>
        </p:txBody>
      </p:sp>
      <p:sp>
        <p:nvSpPr>
          <p:cNvPr id="18" name="Text 14"/>
          <p:cNvSpPr/>
          <p:nvPr/>
        </p:nvSpPr>
        <p:spPr>
          <a:xfrm>
            <a:off x="9944576" y="3443049"/>
            <a:ext cx="2647950" cy="2132409"/>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dermis contains a rich network of blood vessels, supplying nutrients and oxygen to the skin cells and helping regulate body temperature.</a:t>
            </a:r>
            <a:endParaRPr lang="en-US" sz="1750" dirty="0"/>
          </a:p>
        </p:txBody>
      </p:sp>
      <p:pic>
        <p:nvPicPr>
          <p:cNvPr id="19"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833199" y="3067883"/>
            <a:ext cx="4443889"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Hypodermis</a:t>
            </a:r>
            <a:endParaRPr lang="en-US" sz="4374" dirty="0"/>
          </a:p>
        </p:txBody>
      </p:sp>
      <p:sp>
        <p:nvSpPr>
          <p:cNvPr id="5" name="Text 2"/>
          <p:cNvSpPr/>
          <p:nvPr/>
        </p:nvSpPr>
        <p:spPr>
          <a:xfrm>
            <a:off x="833199" y="4095512"/>
            <a:ext cx="7477601" cy="1066205"/>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hypodermis, also known as subcutaneous tissue, is the deepest layer of the skin. It consists of adipose (fat) tissue that provides insulation, acts as a cushion, and stores energy for the body.</a:t>
            </a:r>
            <a:endParaRPr lang="en-US" sz="1750" dirty="0"/>
          </a:p>
        </p:txBody>
      </p:sp>
      <p:pic>
        <p:nvPicPr>
          <p:cNvPr id="6" name="Image 1" descr="preencoded.png">    </p:cNvPr>
          <p:cNvPicPr>
            <a:picLocks noChangeAspect="1"/>
          </p:cNvPicPr>
          <p:nvPr/>
        </p:nvPicPr>
        <p:blipFill>
          <a:blip r:embed="rId2"/>
          <a:stretch>
            <a:fillRect/>
          </a:stretch>
        </p:blipFill>
        <p:spPr>
          <a:xfrm>
            <a:off x="9144000" y="0"/>
            <a:ext cx="5486400" cy="8229600"/>
          </a:xfrm>
          <a:prstGeom prst="rect">
            <a:avLst/>
          </a:prstGeom>
        </p:spPr>
      </p:pic>
      <p:pic>
        <p:nvPicPr>
          <p:cNvPr id="7"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037993" y="2182058"/>
            <a:ext cx="5219700"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Functions of the Skin</a:t>
            </a:r>
            <a:endParaRPr lang="en-US" sz="4374" dirty="0"/>
          </a:p>
        </p:txBody>
      </p:sp>
      <p:sp>
        <p:nvSpPr>
          <p:cNvPr id="5" name="Text 2"/>
          <p:cNvSpPr/>
          <p:nvPr/>
        </p:nvSpPr>
        <p:spPr>
          <a:xfrm>
            <a:off x="2037993" y="3431857"/>
            <a:ext cx="2666286" cy="416481"/>
          </a:xfrm>
          <a:prstGeom prst="rect">
            <a:avLst/>
          </a:prstGeom>
          <a:noFill/>
          <a:ln/>
        </p:spPr>
        <p:txBody>
          <a:bodyPr wrap="none" rtlCol="0" anchor="t"/>
          <a:lstStyle/>
          <a:p>
            <a:pPr indent="0" marL="0">
              <a:lnSpc>
                <a:spcPts val="3281"/>
              </a:lnSpc>
              <a:buNone/>
            </a:pPr>
            <a:r>
              <a:rPr lang="en-US" sz="2624" dirty="0">
                <a:solidFill>
                  <a:srgbClr val="312F2B"/>
                </a:solidFill>
                <a:latin typeface="Gelasio" pitchFamily="34" charset="0"/>
                <a:ea typeface="Gelasio" pitchFamily="34" charset="-122"/>
                <a:cs typeface="Gelasio" pitchFamily="34" charset="-120"/>
              </a:rPr>
              <a:t>Protection</a:t>
            </a:r>
            <a:endParaRPr lang="en-US" sz="2624" dirty="0"/>
          </a:p>
        </p:txBody>
      </p:sp>
      <p:sp>
        <p:nvSpPr>
          <p:cNvPr id="6" name="Text 3"/>
          <p:cNvSpPr/>
          <p:nvPr/>
        </p:nvSpPr>
        <p:spPr>
          <a:xfrm>
            <a:off x="2037993" y="4070509"/>
            <a:ext cx="3156347" cy="1777008"/>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skin acts as a physical barrier, protecting the body against harmful microbes, UV radiation, and mechanical injuries.</a:t>
            </a:r>
            <a:endParaRPr lang="en-US" sz="1750" dirty="0"/>
          </a:p>
        </p:txBody>
      </p:sp>
      <p:sp>
        <p:nvSpPr>
          <p:cNvPr id="7" name="Text 4"/>
          <p:cNvSpPr/>
          <p:nvPr/>
        </p:nvSpPr>
        <p:spPr>
          <a:xfrm>
            <a:off x="5743932" y="3431857"/>
            <a:ext cx="2666286" cy="416481"/>
          </a:xfrm>
          <a:prstGeom prst="rect">
            <a:avLst/>
          </a:prstGeom>
          <a:noFill/>
          <a:ln/>
        </p:spPr>
        <p:txBody>
          <a:bodyPr wrap="none" rtlCol="0" anchor="t"/>
          <a:lstStyle/>
          <a:p>
            <a:pPr indent="0" marL="0">
              <a:lnSpc>
                <a:spcPts val="3281"/>
              </a:lnSpc>
              <a:buNone/>
            </a:pPr>
            <a:r>
              <a:rPr lang="en-US" sz="2624" dirty="0">
                <a:solidFill>
                  <a:srgbClr val="312F2B"/>
                </a:solidFill>
                <a:latin typeface="Gelasio" pitchFamily="34" charset="0"/>
                <a:ea typeface="Gelasio" pitchFamily="34" charset="-122"/>
                <a:cs typeface="Gelasio" pitchFamily="34" charset="-120"/>
              </a:rPr>
              <a:t>Sensation</a:t>
            </a:r>
            <a:endParaRPr lang="en-US" sz="2624" dirty="0"/>
          </a:p>
        </p:txBody>
      </p:sp>
      <p:sp>
        <p:nvSpPr>
          <p:cNvPr id="8" name="Text 5"/>
          <p:cNvSpPr/>
          <p:nvPr/>
        </p:nvSpPr>
        <p:spPr>
          <a:xfrm>
            <a:off x="5743932" y="4070509"/>
            <a:ext cx="3156347" cy="1421606"/>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The skin contains sensory receptors that allow us to detect touch, pressure, temperature, and pain.</a:t>
            </a:r>
            <a:endParaRPr lang="en-US" sz="1750" dirty="0"/>
          </a:p>
        </p:txBody>
      </p:sp>
      <p:sp>
        <p:nvSpPr>
          <p:cNvPr id="9" name="Text 6"/>
          <p:cNvSpPr/>
          <p:nvPr/>
        </p:nvSpPr>
        <p:spPr>
          <a:xfrm>
            <a:off x="9449872" y="3431857"/>
            <a:ext cx="2697480" cy="416481"/>
          </a:xfrm>
          <a:prstGeom prst="rect">
            <a:avLst/>
          </a:prstGeom>
          <a:noFill/>
          <a:ln/>
        </p:spPr>
        <p:txBody>
          <a:bodyPr wrap="none" rtlCol="0" anchor="t"/>
          <a:lstStyle/>
          <a:p>
            <a:pPr indent="0" marL="0">
              <a:lnSpc>
                <a:spcPts val="3281"/>
              </a:lnSpc>
              <a:buNone/>
            </a:pPr>
            <a:r>
              <a:rPr lang="en-US" sz="2624" dirty="0">
                <a:solidFill>
                  <a:srgbClr val="312F2B"/>
                </a:solidFill>
                <a:latin typeface="Gelasio" pitchFamily="34" charset="0"/>
                <a:ea typeface="Gelasio" pitchFamily="34" charset="-122"/>
                <a:cs typeface="Gelasio" pitchFamily="34" charset="-120"/>
              </a:rPr>
              <a:t>Thermoregulation</a:t>
            </a:r>
            <a:endParaRPr lang="en-US" sz="2624" dirty="0"/>
          </a:p>
        </p:txBody>
      </p:sp>
      <p:sp>
        <p:nvSpPr>
          <p:cNvPr id="10" name="Text 7"/>
          <p:cNvSpPr/>
          <p:nvPr/>
        </p:nvSpPr>
        <p:spPr>
          <a:xfrm>
            <a:off x="9449872" y="4070509"/>
            <a:ext cx="3156347" cy="1421606"/>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Through sweat production and dilation or constriction of blood vessels, the skin helps regulate body temperature.</a:t>
            </a:r>
            <a:endParaRPr lang="en-US" sz="1750" dirty="0"/>
          </a:p>
        </p:txBody>
      </p:sp>
      <p:pic>
        <p:nvPicPr>
          <p:cNvPr id="11"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037993" y="2136219"/>
            <a:ext cx="4443889"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Skin Disorders</a:t>
            </a:r>
            <a:endParaRPr lang="en-US" sz="4374" dirty="0"/>
          </a:p>
        </p:txBody>
      </p:sp>
      <p:sp>
        <p:nvSpPr>
          <p:cNvPr id="5" name="Shape 2"/>
          <p:cNvSpPr/>
          <p:nvPr/>
        </p:nvSpPr>
        <p:spPr>
          <a:xfrm>
            <a:off x="2037993" y="3274933"/>
            <a:ext cx="3370064" cy="2818328"/>
          </a:xfrm>
          <a:prstGeom prst="roundRect">
            <a:avLst>
              <a:gd name="adj" fmla="val 3548"/>
            </a:avLst>
          </a:prstGeom>
          <a:solidFill>
            <a:srgbClr val="E8E8E3"/>
          </a:solidFill>
          <a:ln w="13811">
            <a:solidFill>
              <a:srgbClr val="D1D1C7"/>
            </a:solidFill>
            <a:prstDash val="solid"/>
          </a:ln>
        </p:spPr>
      </p:sp>
      <p:sp>
        <p:nvSpPr>
          <p:cNvPr id="6" name="Text 3"/>
          <p:cNvSpPr/>
          <p:nvPr/>
        </p:nvSpPr>
        <p:spPr>
          <a:xfrm>
            <a:off x="2273975" y="3510915"/>
            <a:ext cx="2221944" cy="347186"/>
          </a:xfrm>
          <a:prstGeom prst="rect">
            <a:avLst/>
          </a:prstGeom>
          <a:noFill/>
          <a:ln/>
        </p:spPr>
        <p:txBody>
          <a:bodyPr wrap="none" rtlCol="0" anchor="t"/>
          <a:lstStyle/>
          <a:p>
            <a:pPr indent="0" marL="0">
              <a:lnSpc>
                <a:spcPts val="2734"/>
              </a:lnSpc>
              <a:buNone/>
            </a:pPr>
            <a:r>
              <a:rPr lang="en-US" sz="2187" dirty="0">
                <a:solidFill>
                  <a:srgbClr val="272525"/>
                </a:solidFill>
                <a:latin typeface="Gelasio" pitchFamily="34" charset="0"/>
                <a:ea typeface="Gelasio" pitchFamily="34" charset="-122"/>
                <a:cs typeface="Gelasio" pitchFamily="34" charset="-120"/>
              </a:rPr>
              <a:t>Acne</a:t>
            </a:r>
            <a:endParaRPr lang="en-US" sz="2187" dirty="0"/>
          </a:p>
        </p:txBody>
      </p:sp>
      <p:sp>
        <p:nvSpPr>
          <p:cNvPr id="7" name="Text 4"/>
          <p:cNvSpPr/>
          <p:nvPr/>
        </p:nvSpPr>
        <p:spPr>
          <a:xfrm>
            <a:off x="2273975" y="4080272"/>
            <a:ext cx="2898100" cy="1777008"/>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A common skin condition characterized by clogged hair follicles and inflammation, resulting in pimples or blackheads.</a:t>
            </a:r>
            <a:endParaRPr lang="en-US" sz="1750" dirty="0"/>
          </a:p>
        </p:txBody>
      </p:sp>
      <p:sp>
        <p:nvSpPr>
          <p:cNvPr id="8" name="Shape 5"/>
          <p:cNvSpPr/>
          <p:nvPr/>
        </p:nvSpPr>
        <p:spPr>
          <a:xfrm>
            <a:off x="5630228" y="3274933"/>
            <a:ext cx="3370064" cy="2818328"/>
          </a:xfrm>
          <a:prstGeom prst="roundRect">
            <a:avLst>
              <a:gd name="adj" fmla="val 3548"/>
            </a:avLst>
          </a:prstGeom>
          <a:solidFill>
            <a:srgbClr val="E8E8E3"/>
          </a:solidFill>
          <a:ln w="13811">
            <a:solidFill>
              <a:srgbClr val="D1D1C7"/>
            </a:solidFill>
            <a:prstDash val="solid"/>
          </a:ln>
        </p:spPr>
      </p:sp>
      <p:sp>
        <p:nvSpPr>
          <p:cNvPr id="9" name="Text 6"/>
          <p:cNvSpPr/>
          <p:nvPr/>
        </p:nvSpPr>
        <p:spPr>
          <a:xfrm>
            <a:off x="5866209" y="3510915"/>
            <a:ext cx="2221944" cy="347186"/>
          </a:xfrm>
          <a:prstGeom prst="rect">
            <a:avLst/>
          </a:prstGeom>
          <a:noFill/>
          <a:ln/>
        </p:spPr>
        <p:txBody>
          <a:bodyPr wrap="none" rtlCol="0" anchor="t"/>
          <a:lstStyle/>
          <a:p>
            <a:pPr indent="0" marL="0">
              <a:lnSpc>
                <a:spcPts val="2734"/>
              </a:lnSpc>
              <a:buNone/>
            </a:pPr>
            <a:r>
              <a:rPr lang="en-US" sz="2187" dirty="0">
                <a:solidFill>
                  <a:srgbClr val="272525"/>
                </a:solidFill>
                <a:latin typeface="Gelasio" pitchFamily="34" charset="0"/>
                <a:ea typeface="Gelasio" pitchFamily="34" charset="-122"/>
                <a:cs typeface="Gelasio" pitchFamily="34" charset="-120"/>
              </a:rPr>
              <a:t>Eczema</a:t>
            </a:r>
            <a:endParaRPr lang="en-US" sz="2187" dirty="0"/>
          </a:p>
        </p:txBody>
      </p:sp>
      <p:sp>
        <p:nvSpPr>
          <p:cNvPr id="10" name="Text 7"/>
          <p:cNvSpPr/>
          <p:nvPr/>
        </p:nvSpPr>
        <p:spPr>
          <a:xfrm>
            <a:off x="5866209" y="4080272"/>
            <a:ext cx="2898100" cy="1066205"/>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A chronic inflammatory skin disorder causing itchy, red, and dry patches on the skin.</a:t>
            </a:r>
            <a:endParaRPr lang="en-US" sz="1750" dirty="0"/>
          </a:p>
        </p:txBody>
      </p:sp>
      <p:sp>
        <p:nvSpPr>
          <p:cNvPr id="11" name="Shape 8"/>
          <p:cNvSpPr/>
          <p:nvPr/>
        </p:nvSpPr>
        <p:spPr>
          <a:xfrm>
            <a:off x="9222462" y="3274933"/>
            <a:ext cx="3370064" cy="2818328"/>
          </a:xfrm>
          <a:prstGeom prst="roundRect">
            <a:avLst>
              <a:gd name="adj" fmla="val 3548"/>
            </a:avLst>
          </a:prstGeom>
          <a:solidFill>
            <a:srgbClr val="E8E8E3"/>
          </a:solidFill>
          <a:ln w="13811">
            <a:solidFill>
              <a:srgbClr val="D1D1C7"/>
            </a:solidFill>
            <a:prstDash val="solid"/>
          </a:ln>
        </p:spPr>
      </p:sp>
      <p:sp>
        <p:nvSpPr>
          <p:cNvPr id="12" name="Text 9"/>
          <p:cNvSpPr/>
          <p:nvPr/>
        </p:nvSpPr>
        <p:spPr>
          <a:xfrm>
            <a:off x="9458444" y="3510915"/>
            <a:ext cx="2221944" cy="347186"/>
          </a:xfrm>
          <a:prstGeom prst="rect">
            <a:avLst/>
          </a:prstGeom>
          <a:noFill/>
          <a:ln/>
        </p:spPr>
        <p:txBody>
          <a:bodyPr wrap="none" rtlCol="0" anchor="t"/>
          <a:lstStyle/>
          <a:p>
            <a:pPr indent="0" marL="0">
              <a:lnSpc>
                <a:spcPts val="2734"/>
              </a:lnSpc>
              <a:buNone/>
            </a:pPr>
            <a:r>
              <a:rPr lang="en-US" sz="2187" dirty="0">
                <a:solidFill>
                  <a:srgbClr val="272525"/>
                </a:solidFill>
                <a:latin typeface="Gelasio" pitchFamily="34" charset="0"/>
                <a:ea typeface="Gelasio" pitchFamily="34" charset="-122"/>
                <a:cs typeface="Gelasio" pitchFamily="34" charset="-120"/>
              </a:rPr>
              <a:t>Psoriasis</a:t>
            </a:r>
            <a:endParaRPr lang="en-US" sz="2187" dirty="0"/>
          </a:p>
        </p:txBody>
      </p:sp>
      <p:sp>
        <p:nvSpPr>
          <p:cNvPr id="13" name="Text 10"/>
          <p:cNvSpPr/>
          <p:nvPr/>
        </p:nvSpPr>
        <p:spPr>
          <a:xfrm>
            <a:off x="9458444" y="4080272"/>
            <a:ext cx="2898100" cy="1777008"/>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A chronic autoimmune condition that leads to the rapid buildup of skin cells, causing thick, silvery scales and itchy, dry patches.</a:t>
            </a:r>
            <a:endParaRPr lang="en-US" sz="1750" dirty="0"/>
          </a:p>
        </p:txBody>
      </p:sp>
      <p:pic>
        <p:nvPicPr>
          <p:cNvPr id="14"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037993" y="656987"/>
            <a:ext cx="4443889"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Skin Care Tips</a:t>
            </a:r>
            <a:endParaRPr lang="en-US" sz="4374" dirty="0"/>
          </a:p>
        </p:txBody>
      </p:sp>
      <p:sp>
        <p:nvSpPr>
          <p:cNvPr id="5" name="Shape 2"/>
          <p:cNvSpPr/>
          <p:nvPr/>
        </p:nvSpPr>
        <p:spPr>
          <a:xfrm>
            <a:off x="2349103" y="1795701"/>
            <a:ext cx="44410" cy="5776793"/>
          </a:xfrm>
          <a:prstGeom prst="rect">
            <a:avLst/>
          </a:prstGeom>
          <a:solidFill>
            <a:srgbClr val="D1D1C7"/>
          </a:solidFill>
          <a:ln/>
        </p:spPr>
      </p:sp>
      <p:sp>
        <p:nvSpPr>
          <p:cNvPr id="6" name="Shape 3"/>
          <p:cNvSpPr/>
          <p:nvPr/>
        </p:nvSpPr>
        <p:spPr>
          <a:xfrm>
            <a:off x="2621220" y="2197001"/>
            <a:ext cx="777597" cy="44410"/>
          </a:xfrm>
          <a:prstGeom prst="rect">
            <a:avLst/>
          </a:prstGeom>
          <a:solidFill>
            <a:srgbClr val="D1D1C7"/>
          </a:solidFill>
          <a:ln/>
        </p:spPr>
      </p:sp>
      <p:sp>
        <p:nvSpPr>
          <p:cNvPr id="7" name="Shape 4"/>
          <p:cNvSpPr/>
          <p:nvPr/>
        </p:nvSpPr>
        <p:spPr>
          <a:xfrm>
            <a:off x="2121277" y="1969294"/>
            <a:ext cx="499943" cy="499943"/>
          </a:xfrm>
          <a:prstGeom prst="roundRect">
            <a:avLst>
              <a:gd name="adj" fmla="val 20000"/>
            </a:avLst>
          </a:prstGeom>
          <a:solidFill>
            <a:srgbClr val="E8E8E3"/>
          </a:solidFill>
          <a:ln w="13811">
            <a:solidFill>
              <a:srgbClr val="D1D1C7"/>
            </a:solidFill>
            <a:prstDash val="solid"/>
          </a:ln>
        </p:spPr>
      </p:sp>
      <p:sp>
        <p:nvSpPr>
          <p:cNvPr id="8" name="Text 5"/>
          <p:cNvSpPr/>
          <p:nvPr/>
        </p:nvSpPr>
        <p:spPr>
          <a:xfrm>
            <a:off x="2298799" y="2010966"/>
            <a:ext cx="144780" cy="416481"/>
          </a:xfrm>
          <a:prstGeom prst="rect">
            <a:avLst/>
          </a:prstGeom>
          <a:noFill/>
          <a:ln/>
        </p:spPr>
        <p:txBody>
          <a:bodyPr wrap="none" rtlCol="0" anchor="t"/>
          <a:lstStyle/>
          <a:p>
            <a:pPr algn="ctr" indent="0" marL="0">
              <a:lnSpc>
                <a:spcPts val="3281"/>
              </a:lnSpc>
              <a:buNone/>
            </a:pPr>
            <a:r>
              <a:rPr lang="en-US" sz="2624" dirty="0">
                <a:solidFill>
                  <a:srgbClr val="272525"/>
                </a:solidFill>
                <a:latin typeface="Gelasio" pitchFamily="34" charset="0"/>
                <a:ea typeface="Gelasio" pitchFamily="34" charset="-122"/>
                <a:cs typeface="Gelasio" pitchFamily="34" charset="-120"/>
              </a:rPr>
              <a:t>1</a:t>
            </a:r>
            <a:endParaRPr lang="en-US" sz="2624" dirty="0"/>
          </a:p>
        </p:txBody>
      </p:sp>
      <p:sp>
        <p:nvSpPr>
          <p:cNvPr id="9" name="Text 6"/>
          <p:cNvSpPr/>
          <p:nvPr/>
        </p:nvSpPr>
        <p:spPr>
          <a:xfrm>
            <a:off x="3593306" y="2017871"/>
            <a:ext cx="2529840" cy="347186"/>
          </a:xfrm>
          <a:prstGeom prst="rect">
            <a:avLst/>
          </a:prstGeom>
          <a:noFill/>
          <a:ln/>
        </p:spPr>
        <p:txBody>
          <a:bodyPr wrap="none" rtlCol="0" anchor="t"/>
          <a:lstStyle/>
          <a:p>
            <a:pPr algn="l" indent="0" marL="0">
              <a:lnSpc>
                <a:spcPts val="2734"/>
              </a:lnSpc>
              <a:buNone/>
            </a:pPr>
            <a:r>
              <a:rPr lang="en-US" sz="2187" dirty="0">
                <a:solidFill>
                  <a:srgbClr val="272525"/>
                </a:solidFill>
                <a:latin typeface="Gelasio" pitchFamily="34" charset="0"/>
                <a:ea typeface="Gelasio" pitchFamily="34" charset="-122"/>
                <a:cs typeface="Gelasio" pitchFamily="34" charset="-120"/>
              </a:rPr>
              <a:t>Protective Sunscreen</a:t>
            </a:r>
            <a:endParaRPr lang="en-US" sz="2187" dirty="0"/>
          </a:p>
        </p:txBody>
      </p:sp>
      <p:sp>
        <p:nvSpPr>
          <p:cNvPr id="10" name="Text 7"/>
          <p:cNvSpPr/>
          <p:nvPr/>
        </p:nvSpPr>
        <p:spPr>
          <a:xfrm>
            <a:off x="3593306" y="2587228"/>
            <a:ext cx="8999101" cy="710803"/>
          </a:xfrm>
          <a:prstGeom prst="rect">
            <a:avLst/>
          </a:prstGeom>
          <a:noFill/>
          <a:ln/>
        </p:spPr>
        <p:txBody>
          <a:bodyPr wrap="square" rtlCol="0" anchor="t"/>
          <a:lstStyle/>
          <a:p>
            <a:pPr algn="l" indent="0" marL="0">
              <a:lnSpc>
                <a:spcPts val="2799"/>
              </a:lnSpc>
              <a:buNone/>
            </a:pPr>
            <a:r>
              <a:rPr lang="en-US" sz="1750" dirty="0">
                <a:solidFill>
                  <a:srgbClr val="272525"/>
                </a:solidFill>
                <a:latin typeface="Lato" pitchFamily="34" charset="0"/>
                <a:ea typeface="Lato" pitchFamily="34" charset="-122"/>
                <a:cs typeface="Lato" pitchFamily="34" charset="-120"/>
              </a:rPr>
              <a:t>Apply broad-spectrum sunscreen with an SPF of at least 30 to shield your skin from harmful UV rays.</a:t>
            </a:r>
            <a:endParaRPr lang="en-US" sz="1750" dirty="0"/>
          </a:p>
        </p:txBody>
      </p:sp>
      <p:sp>
        <p:nvSpPr>
          <p:cNvPr id="11" name="Shape 8"/>
          <p:cNvSpPr/>
          <p:nvPr/>
        </p:nvSpPr>
        <p:spPr>
          <a:xfrm>
            <a:off x="2621220" y="4196655"/>
            <a:ext cx="777597" cy="44410"/>
          </a:xfrm>
          <a:prstGeom prst="rect">
            <a:avLst/>
          </a:prstGeom>
          <a:solidFill>
            <a:srgbClr val="D1D1C7"/>
          </a:solidFill>
          <a:ln/>
        </p:spPr>
      </p:sp>
      <p:sp>
        <p:nvSpPr>
          <p:cNvPr id="12" name="Shape 9"/>
          <p:cNvSpPr/>
          <p:nvPr/>
        </p:nvSpPr>
        <p:spPr>
          <a:xfrm>
            <a:off x="2121277" y="3968948"/>
            <a:ext cx="499943" cy="499943"/>
          </a:xfrm>
          <a:prstGeom prst="roundRect">
            <a:avLst>
              <a:gd name="adj" fmla="val 20000"/>
            </a:avLst>
          </a:prstGeom>
          <a:solidFill>
            <a:srgbClr val="E8E8E3"/>
          </a:solidFill>
          <a:ln w="13811">
            <a:solidFill>
              <a:srgbClr val="D1D1C7"/>
            </a:solidFill>
            <a:prstDash val="solid"/>
          </a:ln>
        </p:spPr>
      </p:sp>
      <p:sp>
        <p:nvSpPr>
          <p:cNvPr id="13" name="Text 10"/>
          <p:cNvSpPr/>
          <p:nvPr/>
        </p:nvSpPr>
        <p:spPr>
          <a:xfrm>
            <a:off x="2275939" y="4010620"/>
            <a:ext cx="190500" cy="416481"/>
          </a:xfrm>
          <a:prstGeom prst="rect">
            <a:avLst/>
          </a:prstGeom>
          <a:noFill/>
          <a:ln/>
        </p:spPr>
        <p:txBody>
          <a:bodyPr wrap="none" rtlCol="0" anchor="t"/>
          <a:lstStyle/>
          <a:p>
            <a:pPr algn="ctr" indent="0" marL="0">
              <a:lnSpc>
                <a:spcPts val="3281"/>
              </a:lnSpc>
              <a:buNone/>
            </a:pPr>
            <a:r>
              <a:rPr lang="en-US" sz="2624" dirty="0">
                <a:solidFill>
                  <a:srgbClr val="272525"/>
                </a:solidFill>
                <a:latin typeface="Gelasio" pitchFamily="34" charset="0"/>
                <a:ea typeface="Gelasio" pitchFamily="34" charset="-122"/>
                <a:cs typeface="Gelasio" pitchFamily="34" charset="-120"/>
              </a:rPr>
              <a:t>2</a:t>
            </a:r>
            <a:endParaRPr lang="en-US" sz="2624" dirty="0"/>
          </a:p>
        </p:txBody>
      </p:sp>
      <p:sp>
        <p:nvSpPr>
          <p:cNvPr id="14" name="Text 11"/>
          <p:cNvSpPr/>
          <p:nvPr/>
        </p:nvSpPr>
        <p:spPr>
          <a:xfrm>
            <a:off x="3593306" y="4017526"/>
            <a:ext cx="2221944" cy="347186"/>
          </a:xfrm>
          <a:prstGeom prst="rect">
            <a:avLst/>
          </a:prstGeom>
          <a:noFill/>
          <a:ln/>
        </p:spPr>
        <p:txBody>
          <a:bodyPr wrap="none" rtlCol="0" anchor="t"/>
          <a:lstStyle/>
          <a:p>
            <a:pPr algn="l" indent="0" marL="0">
              <a:lnSpc>
                <a:spcPts val="2734"/>
              </a:lnSpc>
              <a:buNone/>
            </a:pPr>
            <a:r>
              <a:rPr lang="en-US" sz="2187" dirty="0">
                <a:solidFill>
                  <a:srgbClr val="272525"/>
                </a:solidFill>
                <a:latin typeface="Gelasio" pitchFamily="34" charset="0"/>
                <a:ea typeface="Gelasio" pitchFamily="34" charset="-122"/>
                <a:cs typeface="Gelasio" pitchFamily="34" charset="-120"/>
              </a:rPr>
              <a:t>Gentle Cleansing</a:t>
            </a:r>
            <a:endParaRPr lang="en-US" sz="2187" dirty="0"/>
          </a:p>
        </p:txBody>
      </p:sp>
      <p:sp>
        <p:nvSpPr>
          <p:cNvPr id="15" name="Text 12"/>
          <p:cNvSpPr/>
          <p:nvPr/>
        </p:nvSpPr>
        <p:spPr>
          <a:xfrm>
            <a:off x="3593306" y="4586883"/>
            <a:ext cx="8999101" cy="710803"/>
          </a:xfrm>
          <a:prstGeom prst="rect">
            <a:avLst/>
          </a:prstGeom>
          <a:noFill/>
          <a:ln/>
        </p:spPr>
        <p:txBody>
          <a:bodyPr wrap="square" rtlCol="0" anchor="t"/>
          <a:lstStyle/>
          <a:p>
            <a:pPr algn="l" indent="0" marL="0">
              <a:lnSpc>
                <a:spcPts val="2799"/>
              </a:lnSpc>
              <a:buNone/>
            </a:pPr>
            <a:r>
              <a:rPr lang="en-US" sz="1750" dirty="0">
                <a:solidFill>
                  <a:srgbClr val="272525"/>
                </a:solidFill>
                <a:latin typeface="Lato" pitchFamily="34" charset="0"/>
                <a:ea typeface="Lato" pitchFamily="34" charset="-122"/>
                <a:cs typeface="Lato" pitchFamily="34" charset="-120"/>
              </a:rPr>
              <a:t>Use a mild cleanser to remove dirt and excess oil without stripping away the skin's natural oils.</a:t>
            </a:r>
            <a:endParaRPr lang="en-US" sz="1750" dirty="0"/>
          </a:p>
        </p:txBody>
      </p:sp>
      <p:sp>
        <p:nvSpPr>
          <p:cNvPr id="16" name="Shape 13"/>
          <p:cNvSpPr/>
          <p:nvPr/>
        </p:nvSpPr>
        <p:spPr>
          <a:xfrm>
            <a:off x="2621220" y="6196310"/>
            <a:ext cx="777597" cy="44410"/>
          </a:xfrm>
          <a:prstGeom prst="rect">
            <a:avLst/>
          </a:prstGeom>
          <a:solidFill>
            <a:srgbClr val="D1D1C7"/>
          </a:solidFill>
          <a:ln/>
        </p:spPr>
      </p:sp>
      <p:sp>
        <p:nvSpPr>
          <p:cNvPr id="17" name="Shape 14"/>
          <p:cNvSpPr/>
          <p:nvPr/>
        </p:nvSpPr>
        <p:spPr>
          <a:xfrm>
            <a:off x="2121277" y="5968603"/>
            <a:ext cx="499943" cy="499943"/>
          </a:xfrm>
          <a:prstGeom prst="roundRect">
            <a:avLst>
              <a:gd name="adj" fmla="val 20000"/>
            </a:avLst>
          </a:prstGeom>
          <a:solidFill>
            <a:srgbClr val="E8E8E3"/>
          </a:solidFill>
          <a:ln w="13811">
            <a:solidFill>
              <a:srgbClr val="D1D1C7"/>
            </a:solidFill>
            <a:prstDash val="solid"/>
          </a:ln>
        </p:spPr>
      </p:sp>
      <p:sp>
        <p:nvSpPr>
          <p:cNvPr id="18" name="Text 15"/>
          <p:cNvSpPr/>
          <p:nvPr/>
        </p:nvSpPr>
        <p:spPr>
          <a:xfrm>
            <a:off x="2279749" y="6010275"/>
            <a:ext cx="182880" cy="416481"/>
          </a:xfrm>
          <a:prstGeom prst="rect">
            <a:avLst/>
          </a:prstGeom>
          <a:noFill/>
          <a:ln/>
        </p:spPr>
        <p:txBody>
          <a:bodyPr wrap="none" rtlCol="0" anchor="t"/>
          <a:lstStyle/>
          <a:p>
            <a:pPr algn="ctr" indent="0" marL="0">
              <a:lnSpc>
                <a:spcPts val="3281"/>
              </a:lnSpc>
              <a:buNone/>
            </a:pPr>
            <a:r>
              <a:rPr lang="en-US" sz="2624" dirty="0">
                <a:solidFill>
                  <a:srgbClr val="272525"/>
                </a:solidFill>
                <a:latin typeface="Gelasio" pitchFamily="34" charset="0"/>
                <a:ea typeface="Gelasio" pitchFamily="34" charset="-122"/>
                <a:cs typeface="Gelasio" pitchFamily="34" charset="-120"/>
              </a:rPr>
              <a:t>3</a:t>
            </a:r>
            <a:endParaRPr lang="en-US" sz="2624" dirty="0"/>
          </a:p>
        </p:txBody>
      </p:sp>
      <p:sp>
        <p:nvSpPr>
          <p:cNvPr id="19" name="Text 16"/>
          <p:cNvSpPr/>
          <p:nvPr/>
        </p:nvSpPr>
        <p:spPr>
          <a:xfrm>
            <a:off x="3593306" y="6017181"/>
            <a:ext cx="2221944" cy="347186"/>
          </a:xfrm>
          <a:prstGeom prst="rect">
            <a:avLst/>
          </a:prstGeom>
          <a:noFill/>
          <a:ln/>
        </p:spPr>
        <p:txBody>
          <a:bodyPr wrap="none" rtlCol="0" anchor="t"/>
          <a:lstStyle/>
          <a:p>
            <a:pPr algn="l" indent="0" marL="0">
              <a:lnSpc>
                <a:spcPts val="2734"/>
              </a:lnSpc>
              <a:buNone/>
            </a:pPr>
            <a:r>
              <a:rPr lang="en-US" sz="2187" dirty="0">
                <a:solidFill>
                  <a:srgbClr val="272525"/>
                </a:solidFill>
                <a:latin typeface="Gelasio" pitchFamily="34" charset="0"/>
                <a:ea typeface="Gelasio" pitchFamily="34" charset="-122"/>
                <a:cs typeface="Gelasio" pitchFamily="34" charset="-120"/>
              </a:rPr>
              <a:t>Hydration is Key</a:t>
            </a:r>
            <a:endParaRPr lang="en-US" sz="2187" dirty="0"/>
          </a:p>
        </p:txBody>
      </p:sp>
      <p:sp>
        <p:nvSpPr>
          <p:cNvPr id="20" name="Text 17"/>
          <p:cNvSpPr/>
          <p:nvPr/>
        </p:nvSpPr>
        <p:spPr>
          <a:xfrm>
            <a:off x="3593306" y="6586538"/>
            <a:ext cx="8999101" cy="710803"/>
          </a:xfrm>
          <a:prstGeom prst="rect">
            <a:avLst/>
          </a:prstGeom>
          <a:noFill/>
          <a:ln/>
        </p:spPr>
        <p:txBody>
          <a:bodyPr wrap="square" rtlCol="0" anchor="t"/>
          <a:lstStyle/>
          <a:p>
            <a:pPr algn="l" indent="0" marL="0">
              <a:lnSpc>
                <a:spcPts val="2799"/>
              </a:lnSpc>
              <a:buNone/>
            </a:pPr>
            <a:r>
              <a:rPr lang="en-US" sz="1750" dirty="0">
                <a:solidFill>
                  <a:srgbClr val="272525"/>
                </a:solidFill>
                <a:latin typeface="Lato" pitchFamily="34" charset="0"/>
                <a:ea typeface="Lato" pitchFamily="34" charset="-122"/>
                <a:cs typeface="Lato" pitchFamily="34" charset="-120"/>
              </a:rPr>
              <a:t>Keep your skin hydrated by drinking plenty of water and using moisturizers suitable for your skin type.</a:t>
            </a:r>
            <a:endParaRPr lang="en-US" sz="1750" dirty="0"/>
          </a:p>
        </p:txBody>
      </p:sp>
      <p:pic>
        <p:nvPicPr>
          <p:cNvPr id="21"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037993" y="4456628"/>
            <a:ext cx="4443889" cy="694373"/>
          </a:xfrm>
          <a:prstGeom prst="rect">
            <a:avLst/>
          </a:prstGeom>
          <a:noFill/>
          <a:ln/>
        </p:spPr>
        <p:txBody>
          <a:bodyPr wrap="none" rtlCol="0" anchor="t"/>
          <a:lstStyle/>
          <a:p>
            <a:pPr indent="0" marL="0">
              <a:lnSpc>
                <a:spcPts val="5468"/>
              </a:lnSpc>
              <a:buNone/>
            </a:pPr>
            <a:r>
              <a:rPr lang="en-US" sz="4374" dirty="0">
                <a:solidFill>
                  <a:srgbClr val="312F2B"/>
                </a:solidFill>
                <a:latin typeface="Gelasio" pitchFamily="34" charset="0"/>
                <a:ea typeface="Gelasio" pitchFamily="34" charset="-122"/>
                <a:cs typeface="Gelasio" pitchFamily="34" charset="-120"/>
              </a:rPr>
              <a:t>Conclusion</a:t>
            </a:r>
            <a:endParaRPr lang="en-US" sz="4374" dirty="0"/>
          </a:p>
        </p:txBody>
      </p:sp>
      <p:sp>
        <p:nvSpPr>
          <p:cNvPr id="5" name="Text 2"/>
          <p:cNvSpPr/>
          <p:nvPr/>
        </p:nvSpPr>
        <p:spPr>
          <a:xfrm>
            <a:off x="2037993" y="5484257"/>
            <a:ext cx="10554414" cy="1066205"/>
          </a:xfrm>
          <a:prstGeom prst="rect">
            <a:avLst/>
          </a:prstGeom>
          <a:noFill/>
          <a:ln/>
        </p:spPr>
        <p:txBody>
          <a:bodyPr wrap="square" rtlCol="0" anchor="t"/>
          <a:lstStyle/>
          <a:p>
            <a:pPr indent="0" marL="0">
              <a:lnSpc>
                <a:spcPts val="2799"/>
              </a:lnSpc>
              <a:buNone/>
            </a:pPr>
            <a:r>
              <a:rPr lang="en-US" sz="1750" dirty="0">
                <a:solidFill>
                  <a:srgbClr val="272525"/>
                </a:solidFill>
                <a:latin typeface="Lato" pitchFamily="34" charset="0"/>
                <a:ea typeface="Lato" pitchFamily="34" charset="-122"/>
                <a:cs typeface="Lato" pitchFamily="34" charset="-120"/>
              </a:rPr>
              <a:t>Understanding the anatomy of the skin is crucial for maintaining its health and preventing potential skin conditions. By following proper skincare practices and protecting our skin, we can ensure its longevity and well-being.</a:t>
            </a:r>
            <a:endParaRPr lang="en-US" sz="1750" dirty="0"/>
          </a:p>
        </p:txBody>
      </p:sp>
      <p:pic>
        <p:nvPicPr>
          <p:cNvPr id="6" name="Image 1" descr="preencoded.png">    </p:cNvPr>
          <p:cNvPicPr>
            <a:picLocks noChangeAspect="1"/>
          </p:cNvPicPr>
          <p:nvPr/>
        </p:nvPicPr>
        <p:blipFill>
          <a:blip r:embed="rId2"/>
          <a:stretch>
            <a:fillRect/>
          </a:stretch>
        </p:blipFill>
        <p:spPr>
          <a:xfrm>
            <a:off x="0" y="0"/>
            <a:ext cx="14630400" cy="2777490"/>
          </a:xfrm>
          <a:prstGeom prst="rect">
            <a:avLst/>
          </a:prstGeom>
        </p:spPr>
      </p:pic>
      <p:pic>
        <p:nvPicPr>
          <p:cNvPr id="7"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2023-11-07T08:23:00Z</dcterms:created>
  <dcterms:modified xsi:type="dcterms:W3CDTF">2023-11-07T08:23:00Z</dcterms:modified>
</cp:coreProperties>
</file>