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4630400" cy="8229600"/>
  <p:notesSz cx="8229600" cy="14630400"/>
  <p:embeddedFontLst>
    <p:embeddedFont>
      <p:font typeface="Syne Extra Bold"/>
      <p:regular r:id="rId12"/>
    </p:embeddedFont>
    <p:embeddedFont>
      <p:font typeface="Syne"/>
      <p:regular r:id="rId13"/>
    </p:embeddedFont>
    <p:embeddedFont>
      <p:font typeface="Syne"/>
      <p:regular r:id="rId14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2" Type="http://schemas.openxmlformats.org/officeDocument/2006/relationships/font" Target="fonts/font1.fntdata"/><Relationship Id="rId13" Type="http://schemas.openxmlformats.org/officeDocument/2006/relationships/font" Target="fonts/font2.fntdata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2" Type="http://schemas.openxmlformats.org/officeDocument/2006/relationships/image" Target="../media/image-1003-2.png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2" Type="http://schemas.openxmlformats.org/officeDocument/2006/relationships/image" Target="../media/image-1004-2.png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2" Type="http://schemas.openxmlformats.org/officeDocument/2006/relationships/image" Target="../media/image-1005-2.png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2" Type="http://schemas.openxmlformats.org/officeDocument/2006/relationships/image" Target="../media/image-1006-2.png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6.xml"/><Relationship Id="rId6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829753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F0F4F1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Divorce as a Social Issue in India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296251"/>
            <a:ext cx="75564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Divorce in India has become a more common occurrence but continues to be a complex and often emotionally challenging experience, with social stigma and legal complexities contributing to its impact on individuals and families.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793790" y="6019919"/>
            <a:ext cx="362903" cy="362903"/>
          </a:xfrm>
          <a:prstGeom prst="roundRect">
            <a:avLst>
              <a:gd name="adj" fmla="val 25194296"/>
            </a:avLst>
          </a:prstGeom>
          <a:solidFill>
            <a:srgbClr val="3A16DC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909161" y="6152555"/>
            <a:ext cx="132040" cy="97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75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Syne Medium" pitchFamily="34" charset="0"/>
                <a:ea typeface="Syne Medium" pitchFamily="34" charset="-122"/>
                <a:cs typeface="Syne Medium" pitchFamily="34" charset="-120"/>
              </a:rPr>
              <a:t>BK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1270040" y="6003012"/>
            <a:ext cx="2059543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D7E5D8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by Bhawna K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004060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F0F4F1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Societal Attitudes and Stigma Around Divorce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988594"/>
            <a:ext cx="403633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0F4F1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Traditional Values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569738"/>
            <a:ext cx="624470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India has a strong tradition of arranged marriages and societal pressure to uphold the sanctity of marriage. This creates a stigma around divorce, which is often seen as a failure or a reflection on the family.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599521" y="3988594"/>
            <a:ext cx="541210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0F4F1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Gendered Expectations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599521" y="4569738"/>
            <a:ext cx="624470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Divorce often carries greater social consequences for women, as they may face societal judgment and financial hardship. Women may struggle to find financial independence, leading to vulnerability and dependence.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52757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07708" y="3454360"/>
            <a:ext cx="13214985" cy="12637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950"/>
              </a:lnSpc>
              <a:buNone/>
            </a:pPr>
            <a:r>
              <a:rPr lang="en-US" sz="3950" b="1" dirty="0">
                <a:solidFill>
                  <a:srgbClr val="F0F4F1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Legal Challenges and Reforms in Indian Divorce Laws</a:t>
            </a:r>
            <a:endParaRPr lang="en-US" sz="3950" dirty="0"/>
          </a:p>
        </p:txBody>
      </p:sp>
      <p:sp>
        <p:nvSpPr>
          <p:cNvPr id="4" name="Shape 1"/>
          <p:cNvSpPr/>
          <p:nvPr/>
        </p:nvSpPr>
        <p:spPr>
          <a:xfrm>
            <a:off x="707708" y="5248751"/>
            <a:ext cx="454938" cy="454938"/>
          </a:xfrm>
          <a:prstGeom prst="roundRect">
            <a:avLst>
              <a:gd name="adj" fmla="val 18668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54869" y="5324475"/>
            <a:ext cx="160496" cy="303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50"/>
              </a:lnSpc>
              <a:buNone/>
            </a:pPr>
            <a:r>
              <a:rPr lang="en-US" sz="2350" b="1" dirty="0">
                <a:solidFill>
                  <a:srgbClr val="FFFFFF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1</a:t>
            </a:r>
            <a:endParaRPr lang="en-US" sz="2350" dirty="0"/>
          </a:p>
        </p:txBody>
      </p:sp>
      <p:sp>
        <p:nvSpPr>
          <p:cNvPr id="6" name="Text 3"/>
          <p:cNvSpPr/>
          <p:nvPr/>
        </p:nvSpPr>
        <p:spPr>
          <a:xfrm>
            <a:off x="1364813" y="5248751"/>
            <a:ext cx="3613071" cy="6317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Grounds for Divorce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1364813" y="6001822"/>
            <a:ext cx="3613071" cy="12934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The Hindu Marriage Act, the primary law governing divorce, lists limited grounds for divorce, such as adultery, cruelty, and desertion.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5180052" y="5248751"/>
            <a:ext cx="454938" cy="454938"/>
          </a:xfrm>
          <a:prstGeom prst="roundRect">
            <a:avLst>
              <a:gd name="adj" fmla="val 18668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55419" y="5324475"/>
            <a:ext cx="304205" cy="303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50"/>
              </a:lnSpc>
              <a:buNone/>
            </a:pPr>
            <a:r>
              <a:rPr lang="en-US" sz="2350" b="1" dirty="0">
                <a:solidFill>
                  <a:srgbClr val="FFFFFF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2</a:t>
            </a:r>
            <a:endParaRPr lang="en-US" sz="2350" dirty="0"/>
          </a:p>
        </p:txBody>
      </p:sp>
      <p:sp>
        <p:nvSpPr>
          <p:cNvPr id="10" name="Text 7"/>
          <p:cNvSpPr/>
          <p:nvPr/>
        </p:nvSpPr>
        <p:spPr>
          <a:xfrm>
            <a:off x="5837158" y="5248751"/>
            <a:ext cx="3613071" cy="6317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Lengthy Legal Process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5837158" y="6001822"/>
            <a:ext cx="3613071" cy="12934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Divorce proceedings in India can be lengthy and expensive due to complex legal procedures and potential for appeals.</a:t>
            </a:r>
            <a:endParaRPr lang="en-US" sz="1550" dirty="0"/>
          </a:p>
        </p:txBody>
      </p:sp>
      <p:sp>
        <p:nvSpPr>
          <p:cNvPr id="12" name="Shape 9"/>
          <p:cNvSpPr/>
          <p:nvPr/>
        </p:nvSpPr>
        <p:spPr>
          <a:xfrm>
            <a:off x="9652397" y="5248751"/>
            <a:ext cx="454938" cy="454938"/>
          </a:xfrm>
          <a:prstGeom prst="roundRect">
            <a:avLst>
              <a:gd name="adj" fmla="val 18668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719786" y="5324475"/>
            <a:ext cx="320040" cy="303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50"/>
              </a:lnSpc>
              <a:buNone/>
            </a:pPr>
            <a:r>
              <a:rPr lang="en-US" sz="2350" b="1" dirty="0">
                <a:solidFill>
                  <a:srgbClr val="FFFFFF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3</a:t>
            </a:r>
            <a:endParaRPr lang="en-US" sz="2350" dirty="0"/>
          </a:p>
        </p:txBody>
      </p:sp>
      <p:sp>
        <p:nvSpPr>
          <p:cNvPr id="14" name="Text 11"/>
          <p:cNvSpPr/>
          <p:nvPr/>
        </p:nvSpPr>
        <p:spPr>
          <a:xfrm>
            <a:off x="10309503" y="5248751"/>
            <a:ext cx="3311009" cy="3158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Recent Reforms</a:t>
            </a:r>
            <a:endParaRPr lang="en-US" sz="1950" dirty="0"/>
          </a:p>
        </p:txBody>
      </p:sp>
      <p:sp>
        <p:nvSpPr>
          <p:cNvPr id="15" name="Text 12"/>
          <p:cNvSpPr/>
          <p:nvPr/>
        </p:nvSpPr>
        <p:spPr>
          <a:xfrm>
            <a:off x="10309503" y="5685949"/>
            <a:ext cx="3613071" cy="1616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Recent amendments to the law have introduced new grounds, including irreconcilable differences and mutual consent. These reforms aim to simplify the divorce process.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9852" y="892612"/>
            <a:ext cx="13190696" cy="1285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050"/>
              </a:lnSpc>
              <a:buNone/>
            </a:pPr>
            <a:r>
              <a:rPr lang="en-US" sz="4000" b="1" dirty="0">
                <a:solidFill>
                  <a:srgbClr val="F0F4F1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Socioeconomic Implications of Divorce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719852" y="2589371"/>
            <a:ext cx="2198370" cy="1513999"/>
          </a:xfrm>
          <a:prstGeom prst="roundRect">
            <a:avLst>
              <a:gd name="adj" fmla="val 5706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33093" y="3140750"/>
            <a:ext cx="136088" cy="4112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2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1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3123843" y="2794992"/>
            <a:ext cx="3165396" cy="321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Financial Strain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3123843" y="3239572"/>
            <a:ext cx="10581084" cy="6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Divorce can result in financial hardship, as couples may need to divide assets and income, potentially impacting both parties.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020973" y="4093845"/>
            <a:ext cx="10786824" cy="11430"/>
          </a:xfrm>
          <a:prstGeom prst="roundRect">
            <a:avLst>
              <a:gd name="adj" fmla="val 755808"/>
            </a:avLst>
          </a:prstGeom>
          <a:solidFill>
            <a:srgbClr val="6D9121"/>
          </a:solidFill>
          <a:ln/>
        </p:spPr>
      </p:sp>
      <p:sp>
        <p:nvSpPr>
          <p:cNvPr id="8" name="Shape 6"/>
          <p:cNvSpPr/>
          <p:nvPr/>
        </p:nvSpPr>
        <p:spPr>
          <a:xfrm>
            <a:off x="719852" y="4206121"/>
            <a:ext cx="4396859" cy="1513999"/>
          </a:xfrm>
          <a:prstGeom prst="roundRect">
            <a:avLst>
              <a:gd name="adj" fmla="val 5706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33093" y="4757499"/>
            <a:ext cx="257889" cy="4112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2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5322332" y="4411742"/>
            <a:ext cx="5516523" cy="321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Child Custody and Support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5322332" y="4856321"/>
            <a:ext cx="8382595" cy="6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Custody battles and child support arrangements can be complex and stressful, particularly when financial resources are limited.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219462" y="5710595"/>
            <a:ext cx="8588335" cy="11430"/>
          </a:xfrm>
          <a:prstGeom prst="roundRect">
            <a:avLst>
              <a:gd name="adj" fmla="val 755808"/>
            </a:avLst>
          </a:prstGeom>
          <a:solidFill>
            <a:srgbClr val="6D9121"/>
          </a:solidFill>
          <a:ln/>
        </p:spPr>
      </p:sp>
      <p:sp>
        <p:nvSpPr>
          <p:cNvPr id="13" name="Shape 11"/>
          <p:cNvSpPr/>
          <p:nvPr/>
        </p:nvSpPr>
        <p:spPr>
          <a:xfrm>
            <a:off x="719852" y="5822871"/>
            <a:ext cx="6595348" cy="1513999"/>
          </a:xfrm>
          <a:prstGeom prst="roundRect">
            <a:avLst>
              <a:gd name="adj" fmla="val 5706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33093" y="6374249"/>
            <a:ext cx="271224" cy="4112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2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3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7520821" y="6028492"/>
            <a:ext cx="6129576" cy="321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Social and Emotional Impacts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7520821" y="6473071"/>
            <a:ext cx="6184106" cy="6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Divorce can have a profound impact on children's well-being and mental health, as they adjust to living in a single-parent household.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44828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5443" y="3096339"/>
            <a:ext cx="13259514" cy="1836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800"/>
              </a:lnSpc>
              <a:buNone/>
            </a:pPr>
            <a:r>
              <a:rPr lang="en-US" sz="3850" b="1" dirty="0">
                <a:solidFill>
                  <a:srgbClr val="F0F4F1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Strategies for Destigmatizing Divorce and Supporting Affected Individuals</a:t>
            </a:r>
            <a:endParaRPr lang="en-US" sz="38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443" y="5226368"/>
            <a:ext cx="489585" cy="48958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85443" y="5911810"/>
            <a:ext cx="3325058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Raise Awareness</a:t>
            </a:r>
            <a:endParaRPr lang="en-US" sz="1900" dirty="0"/>
          </a:p>
        </p:txBody>
      </p:sp>
      <p:sp>
        <p:nvSpPr>
          <p:cNvPr id="6" name="Text 2"/>
          <p:cNvSpPr/>
          <p:nvPr/>
        </p:nvSpPr>
        <p:spPr>
          <a:xfrm>
            <a:off x="685443" y="6335316"/>
            <a:ext cx="4223980" cy="940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0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Promoting awareness and understanding of divorce as a valid option in certain situations can help reduce stigma.</a:t>
            </a:r>
            <a:endParaRPr lang="en-US" sz="15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3150" y="5226368"/>
            <a:ext cx="489585" cy="48958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203150" y="5911810"/>
            <a:ext cx="3288149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Support Services</a:t>
            </a:r>
            <a:endParaRPr lang="en-US" sz="1900" dirty="0"/>
          </a:p>
        </p:txBody>
      </p:sp>
      <p:sp>
        <p:nvSpPr>
          <p:cNvPr id="9" name="Text 4"/>
          <p:cNvSpPr/>
          <p:nvPr/>
        </p:nvSpPr>
        <p:spPr>
          <a:xfrm>
            <a:off x="5203150" y="6335316"/>
            <a:ext cx="4223980" cy="940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0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Offering counseling, legal aid, and financial assistance to individuals going through divorce can provide crucial support.</a:t>
            </a:r>
            <a:endParaRPr lang="en-US" sz="15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0858" y="5226368"/>
            <a:ext cx="489585" cy="48958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720858" y="5911810"/>
            <a:ext cx="4224099" cy="6119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Community Engagement</a:t>
            </a:r>
            <a:endParaRPr lang="en-US" sz="1900" dirty="0"/>
          </a:p>
        </p:txBody>
      </p:sp>
      <p:sp>
        <p:nvSpPr>
          <p:cNvPr id="12" name="Text 6"/>
          <p:cNvSpPr/>
          <p:nvPr/>
        </p:nvSpPr>
        <p:spPr>
          <a:xfrm>
            <a:off x="9720858" y="6641306"/>
            <a:ext cx="4224099" cy="940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0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Engaging communities in discussions about divorce can help break down stereotypes and promote empathy and understanding.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2024-12-31T07:58:57Z</dcterms:created>
  <dcterms:modified xsi:type="dcterms:W3CDTF">2024-12-31T07:58:57Z</dcterms:modified>
</cp:coreProperties>
</file>