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2-1.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5-1.png"/><Relationship Id="rId2" Type="http://schemas.openxmlformats.org/officeDocument/2006/relationships/image" Target="../media/image-5-2.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6-1.png"/><Relationship Id="rId2" Type="http://schemas.openxmlformats.org/officeDocument/2006/relationships/image" Target="../media/image-6-2.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7-1.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0" y="0"/>
            <a:ext cx="14630400" cy="2777490"/>
          </a:xfrm>
          <a:prstGeom prst="rect">
            <a:avLst/>
          </a:prstGeom>
        </p:spPr>
      </p:pic>
      <p:sp>
        <p:nvSpPr>
          <p:cNvPr id="5" name="Shape 2"/>
          <p:cNvSpPr/>
          <p:nvPr/>
        </p:nvSpPr>
        <p:spPr>
          <a:xfrm>
            <a:off x="2037993" y="5303639"/>
            <a:ext cx="355402" cy="355402"/>
          </a:xfrm>
          <a:prstGeom prst="roundRect">
            <a:avLst>
              <a:gd name="adj" fmla="val 25726039"/>
            </a:avLst>
          </a:prstGeom>
          <a:noFill/>
          <a:ln w="7620">
            <a:solidFill>
              <a:srgbClr val="FFFFFF"/>
            </a:solidFill>
            <a:prstDash val="solid"/>
          </a:ln>
        </p:spPr>
      </p:sp>
      <p:pic>
        <p:nvPicPr>
          <p:cNvPr id="6" name="Image 1" descr="preencoded.png">    </p:cNvPr>
          <p:cNvPicPr>
            <a:picLocks noChangeAspect="1"/>
          </p:cNvPicPr>
          <p:nvPr/>
        </p:nvPicPr>
        <p:blipFill>
          <a:blip r:embed="rId2"/>
          <a:stretch>
            <a:fillRect/>
          </a:stretch>
        </p:blipFill>
        <p:spPr>
          <a:xfrm>
            <a:off x="2045613" y="5311259"/>
            <a:ext cx="340162" cy="340162"/>
          </a:xfrm>
          <a:prstGeom prst="rect">
            <a:avLst/>
          </a:prstGeom>
        </p:spPr>
      </p:pic>
      <p:sp>
        <p:nvSpPr>
          <p:cNvPr id="7" name="Text 3"/>
          <p:cNvSpPr/>
          <p:nvPr/>
        </p:nvSpPr>
        <p:spPr>
          <a:xfrm>
            <a:off x="2504480" y="5309116"/>
            <a:ext cx="3204924" cy="388858"/>
          </a:xfrm>
          <a:prstGeom prst="rect">
            <a:avLst/>
          </a:prstGeom>
          <a:noFill/>
          <a:ln/>
        </p:spPr>
        <p:txBody>
          <a:bodyPr wrap="none" rtlCol="0" anchor="t"/>
          <a:lstStyle/>
          <a:p>
            <a:pPr algn="l" indent="0" marL="0">
              <a:lnSpc>
                <a:spcPts val="3062"/>
              </a:lnSpc>
              <a:buNone/>
            </a:pPr>
            <a:r>
              <a:rPr lang="en-US" sz="2187" b="1" spc="-35" kern="0" dirty="0">
                <a:solidFill>
                  <a:srgbClr val="272525"/>
                </a:solidFill>
                <a:latin typeface="Inter" pitchFamily="34" charset="0"/>
                <a:ea typeface="Inter" pitchFamily="34" charset="-122"/>
                <a:cs typeface="Inter" pitchFamily="34" charset="-120"/>
              </a:rPr>
              <a:t>by Dr. Meenakshi Duggal</a:t>
            </a:r>
            <a:endParaRPr lang="en-US" sz="2187" dirty="0"/>
          </a:p>
        </p:txBody>
      </p:sp>
      <p:pic>
        <p:nvPicPr>
          <p:cNvPr id="8"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788194"/>
            <a:ext cx="4591645"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LAW OF DEMAND</a:t>
            </a:r>
            <a:endParaRPr lang="en-US" sz="4374" dirty="0"/>
          </a:p>
        </p:txBody>
      </p:sp>
      <p:sp>
        <p:nvSpPr>
          <p:cNvPr id="5" name="Text 3"/>
          <p:cNvSpPr/>
          <p:nvPr/>
        </p:nvSpPr>
        <p:spPr>
          <a:xfrm>
            <a:off x="2037993" y="1926907"/>
            <a:ext cx="10554414" cy="1066205"/>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Inter" pitchFamily="34" charset="0"/>
                <a:ea typeface="Inter" pitchFamily="34" charset="-122"/>
                <a:cs typeface="Inter" pitchFamily="34" charset="-120"/>
              </a:rPr>
              <a:t>The law of demand is one of the important law of consumption which explain the functional relationship between price and quantity demanded of a commodity. Dr. Alfred Marshall in his book "Principles of Economics", has explained the consumer's behaviour as follows:</a:t>
            </a:r>
            <a:endParaRPr lang="en-US" sz="1750" dirty="0"/>
          </a:p>
        </p:txBody>
      </p:sp>
      <p:sp>
        <p:nvSpPr>
          <p:cNvPr id="6" name="Text 4"/>
          <p:cNvSpPr/>
          <p:nvPr/>
        </p:nvSpPr>
        <p:spPr>
          <a:xfrm>
            <a:off x="2037993" y="3243024"/>
            <a:ext cx="10554414" cy="355402"/>
          </a:xfrm>
          <a:prstGeom prst="rect">
            <a:avLst/>
          </a:prstGeom>
          <a:noFill/>
          <a:ln/>
        </p:spPr>
        <p:txBody>
          <a:bodyPr wrap="none" rtlCol="0" anchor="t"/>
          <a:lstStyle/>
          <a:p>
            <a:pPr algn="l" indent="0" marL="0">
              <a:lnSpc>
                <a:spcPts val="2799"/>
              </a:lnSpc>
              <a:buNone/>
            </a:pPr>
            <a:r>
              <a:rPr lang="en-US" sz="1750" spc="-35" kern="0" dirty="0">
                <a:solidFill>
                  <a:srgbClr val="272525"/>
                </a:solidFill>
                <a:latin typeface="Inter" pitchFamily="34" charset="0"/>
                <a:ea typeface="Inter" pitchFamily="34" charset="-122"/>
                <a:cs typeface="Inter" pitchFamily="34" charset="-120"/>
              </a:rPr>
              <a:t>(B) STATEMENT OF THE LAW:</a:t>
            </a:r>
            <a:endParaRPr lang="en-US" sz="1750" dirty="0"/>
          </a:p>
        </p:txBody>
      </p:sp>
      <p:sp>
        <p:nvSpPr>
          <p:cNvPr id="7" name="Text 5"/>
          <p:cNvSpPr/>
          <p:nvPr/>
        </p:nvSpPr>
        <p:spPr>
          <a:xfrm>
            <a:off x="2037993" y="3848338"/>
            <a:ext cx="10554414" cy="1421606"/>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Inter" pitchFamily="34" charset="0"/>
                <a:ea typeface="Inter" pitchFamily="34" charset="-122"/>
                <a:cs typeface="Inter" pitchFamily="34" charset="-120"/>
              </a:rPr>
              <a:t>"Other things being equal, the amount demanded increases with a fall in price and diminishes with a rise in price." In other words, other things remaining constant, demand varies inversely with price i.e. when price falls demand expands or (rises) and when price rises, demand contracts or (falls). Marshall's law of demand describes the functional relationship between demand and price. It can be presented as:</a:t>
            </a:r>
            <a:endParaRPr lang="en-US" sz="1750" dirty="0"/>
          </a:p>
        </p:txBody>
      </p:sp>
      <p:sp>
        <p:nvSpPr>
          <p:cNvPr id="8" name="Text 6"/>
          <p:cNvSpPr/>
          <p:nvPr/>
        </p:nvSpPr>
        <p:spPr>
          <a:xfrm>
            <a:off x="2037993" y="5519857"/>
            <a:ext cx="10554414" cy="355402"/>
          </a:xfrm>
          <a:prstGeom prst="rect">
            <a:avLst/>
          </a:prstGeom>
          <a:noFill/>
          <a:ln/>
        </p:spPr>
        <p:txBody>
          <a:bodyPr wrap="none" rtlCol="0" anchor="t"/>
          <a:lstStyle/>
          <a:p>
            <a:pPr algn="l" indent="0" marL="0">
              <a:lnSpc>
                <a:spcPts val="2799"/>
              </a:lnSpc>
              <a:buNone/>
            </a:pPr>
            <a:r>
              <a:rPr lang="en-US" sz="1750" spc="-35" kern="0" dirty="0">
                <a:solidFill>
                  <a:srgbClr val="272525"/>
                </a:solidFill>
                <a:latin typeface="Inter" pitchFamily="34" charset="0"/>
                <a:ea typeface="Inter" pitchFamily="34" charset="-122"/>
                <a:cs typeface="Inter" pitchFamily="34" charset="-120"/>
              </a:rPr>
              <a:t>Dx =f(Px )</a:t>
            </a:r>
            <a:endParaRPr lang="en-US" sz="1750" dirty="0"/>
          </a:p>
        </p:txBody>
      </p:sp>
      <p:sp>
        <p:nvSpPr>
          <p:cNvPr id="9" name="Text 7"/>
          <p:cNvSpPr/>
          <p:nvPr/>
        </p:nvSpPr>
        <p:spPr>
          <a:xfrm>
            <a:off x="2037993" y="6125170"/>
            <a:ext cx="10554414" cy="355402"/>
          </a:xfrm>
          <a:prstGeom prst="rect">
            <a:avLst/>
          </a:prstGeom>
          <a:noFill/>
          <a:ln/>
        </p:spPr>
        <p:txBody>
          <a:bodyPr wrap="none" rtlCol="0" anchor="t"/>
          <a:lstStyle/>
          <a:p>
            <a:pPr algn="l" indent="0" marL="0">
              <a:lnSpc>
                <a:spcPts val="2799"/>
              </a:lnSpc>
              <a:buNone/>
            </a:pPr>
            <a:r>
              <a:rPr lang="en-US" sz="1750" spc="-35" kern="0" dirty="0">
                <a:solidFill>
                  <a:srgbClr val="272525"/>
                </a:solidFill>
                <a:latin typeface="Inter" pitchFamily="34" charset="0"/>
                <a:ea typeface="Inter" pitchFamily="34" charset="-122"/>
                <a:cs typeface="Inter" pitchFamily="34" charset="-120"/>
              </a:rPr>
              <a:t>i.e. Demand for x is a function of Price of x.</a:t>
            </a:r>
            <a:endParaRPr lang="en-US" sz="1750" dirty="0"/>
          </a:p>
        </p:txBody>
      </p:sp>
      <p:sp>
        <p:nvSpPr>
          <p:cNvPr id="10" name="Text 8"/>
          <p:cNvSpPr/>
          <p:nvPr/>
        </p:nvSpPr>
        <p:spPr>
          <a:xfrm>
            <a:off x="2037993" y="6730484"/>
            <a:ext cx="10554414" cy="710803"/>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Inter" pitchFamily="34" charset="0"/>
                <a:ea typeface="Inter" pitchFamily="34" charset="-122"/>
                <a:cs typeface="Inter" pitchFamily="34" charset="-120"/>
              </a:rPr>
              <a:t>This functional relationship is inverse and negative because larger quantity is demanded when price falls and smaller quantity will be demanded when price rises.</a:t>
            </a:r>
            <a:endParaRPr lang="en-US" sz="1750" dirty="0"/>
          </a:p>
        </p:txBody>
      </p:sp>
      <p:pic>
        <p:nvPicPr>
          <p:cNvPr id="11"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2859">
            <a:solidFill>
              <a:srgbClr val="E5E0DF"/>
            </a:solidFill>
            <a:prstDash val="solid"/>
          </a:ln>
        </p:spPr>
      </p:sp>
      <p:sp>
        <p:nvSpPr>
          <p:cNvPr id="4" name="Text 2"/>
          <p:cNvSpPr/>
          <p:nvPr/>
        </p:nvSpPr>
        <p:spPr>
          <a:xfrm>
            <a:off x="2401967" y="569714"/>
            <a:ext cx="8616791" cy="646509"/>
          </a:xfrm>
          <a:prstGeom prst="rect">
            <a:avLst/>
          </a:prstGeom>
          <a:noFill/>
          <a:ln/>
        </p:spPr>
        <p:txBody>
          <a:bodyPr wrap="none" rtlCol="0" anchor="t"/>
          <a:lstStyle/>
          <a:p>
            <a:pPr indent="0" marL="0">
              <a:lnSpc>
                <a:spcPts val="5090"/>
              </a:lnSpc>
              <a:buNone/>
            </a:pPr>
            <a:r>
              <a:rPr lang="en-US" sz="4072" b="1" spc="-122" kern="0" dirty="0">
                <a:solidFill>
                  <a:srgbClr val="000000"/>
                </a:solidFill>
                <a:latin typeface="Inter" pitchFamily="34" charset="0"/>
                <a:ea typeface="Inter" pitchFamily="34" charset="-122"/>
                <a:cs typeface="Inter" pitchFamily="34" charset="-120"/>
              </a:rPr>
              <a:t>Assumptions of the Law of Demand:</a:t>
            </a:r>
            <a:endParaRPr lang="en-US" sz="4072" dirty="0"/>
          </a:p>
        </p:txBody>
      </p:sp>
      <p:sp>
        <p:nvSpPr>
          <p:cNvPr id="5" name="Text 3"/>
          <p:cNvSpPr/>
          <p:nvPr/>
        </p:nvSpPr>
        <p:spPr>
          <a:xfrm>
            <a:off x="2401967" y="1629966"/>
            <a:ext cx="9826466" cy="330994"/>
          </a:xfrm>
          <a:prstGeom prst="rect">
            <a:avLst/>
          </a:prstGeom>
          <a:noFill/>
          <a:ln/>
        </p:spPr>
        <p:txBody>
          <a:bodyPr wrap="none" rtlCol="0" anchor="t"/>
          <a:lstStyle/>
          <a:p>
            <a:pPr algn="l" indent="0" marL="0">
              <a:lnSpc>
                <a:spcPts val="2606"/>
              </a:lnSpc>
              <a:buNone/>
            </a:pPr>
            <a:r>
              <a:rPr lang="en-US" sz="1629" spc="-33" kern="0" dirty="0">
                <a:solidFill>
                  <a:srgbClr val="272525"/>
                </a:solidFill>
                <a:latin typeface="Inter" pitchFamily="34" charset="0"/>
                <a:ea typeface="Inter" pitchFamily="34" charset="-122"/>
                <a:cs typeface="Inter" pitchFamily="34" charset="-120"/>
              </a:rPr>
              <a:t>The law of demand is based on the following assumptions or conditions:</a:t>
            </a:r>
            <a:endParaRPr lang="en-US" sz="1629" dirty="0"/>
          </a:p>
        </p:txBody>
      </p:sp>
      <p:sp>
        <p:nvSpPr>
          <p:cNvPr id="6" name="Text 4"/>
          <p:cNvSpPr/>
          <p:nvPr/>
        </p:nvSpPr>
        <p:spPr>
          <a:xfrm>
            <a:off x="2401967" y="2193608"/>
            <a:ext cx="9826466" cy="661988"/>
          </a:xfrm>
          <a:prstGeom prst="rect">
            <a:avLst/>
          </a:prstGeom>
          <a:noFill/>
          <a:ln/>
        </p:spPr>
        <p:txBody>
          <a:bodyPr wrap="square" rtlCol="0" anchor="t"/>
          <a:lstStyle/>
          <a:p>
            <a:pPr algn="l" indent="0" marL="0">
              <a:lnSpc>
                <a:spcPts val="2606"/>
              </a:lnSpc>
              <a:buNone/>
            </a:pPr>
            <a:r>
              <a:rPr lang="en-US" sz="1629" spc="-33" kern="0" dirty="0">
                <a:solidFill>
                  <a:srgbClr val="272525"/>
                </a:solidFill>
                <a:latin typeface="Inter" pitchFamily="34" charset="0"/>
                <a:ea typeface="Inter" pitchFamily="34" charset="-122"/>
                <a:cs typeface="Inter" pitchFamily="34" charset="-120"/>
              </a:rPr>
              <a:t>(1) No change in consumer's income: Consumer's income must remain unchanged because if income increases consumer may buy more even at a higher price invalidating the law of demand.</a:t>
            </a:r>
            <a:endParaRPr lang="en-US" sz="1629" dirty="0"/>
          </a:p>
        </p:txBody>
      </p:sp>
      <p:sp>
        <p:nvSpPr>
          <p:cNvPr id="7" name="Text 5"/>
          <p:cNvSpPr/>
          <p:nvPr/>
        </p:nvSpPr>
        <p:spPr>
          <a:xfrm>
            <a:off x="2401967" y="3088243"/>
            <a:ext cx="9826466" cy="661988"/>
          </a:xfrm>
          <a:prstGeom prst="rect">
            <a:avLst/>
          </a:prstGeom>
          <a:noFill/>
          <a:ln/>
        </p:spPr>
        <p:txBody>
          <a:bodyPr wrap="square" rtlCol="0" anchor="t"/>
          <a:lstStyle/>
          <a:p>
            <a:pPr algn="l" indent="0" marL="0">
              <a:lnSpc>
                <a:spcPts val="2606"/>
              </a:lnSpc>
              <a:buNone/>
            </a:pPr>
            <a:r>
              <a:rPr lang="en-US" sz="1629" spc="-33" kern="0" dirty="0">
                <a:solidFill>
                  <a:srgbClr val="272525"/>
                </a:solidFill>
                <a:latin typeface="Inter" pitchFamily="34" charset="0"/>
                <a:ea typeface="Inter" pitchFamily="34" charset="-122"/>
                <a:cs typeface="Inter" pitchFamily="34" charset="-120"/>
              </a:rPr>
              <a:t>(2) No change in the size and composition of population: The size of population, gender ratio and age composition are assumed to remain constant. As such changes are sure to affect demand.</a:t>
            </a:r>
            <a:endParaRPr lang="en-US" sz="1629" dirty="0"/>
          </a:p>
        </p:txBody>
      </p:sp>
      <p:sp>
        <p:nvSpPr>
          <p:cNvPr id="8" name="Text 6"/>
          <p:cNvSpPr/>
          <p:nvPr/>
        </p:nvSpPr>
        <p:spPr>
          <a:xfrm>
            <a:off x="2401967" y="3982879"/>
            <a:ext cx="9826466" cy="992981"/>
          </a:xfrm>
          <a:prstGeom prst="rect">
            <a:avLst/>
          </a:prstGeom>
          <a:noFill/>
          <a:ln/>
        </p:spPr>
        <p:txBody>
          <a:bodyPr wrap="square" rtlCol="0" anchor="t"/>
          <a:lstStyle/>
          <a:p>
            <a:pPr algn="l" indent="0" marL="0">
              <a:lnSpc>
                <a:spcPts val="2606"/>
              </a:lnSpc>
              <a:buNone/>
            </a:pPr>
            <a:r>
              <a:rPr lang="en-US" sz="1629" spc="-33" kern="0" dirty="0">
                <a:solidFill>
                  <a:srgbClr val="272525"/>
                </a:solidFill>
                <a:latin typeface="Inter" pitchFamily="34" charset="0"/>
                <a:ea typeface="Inter" pitchFamily="34" charset="-122"/>
                <a:cs typeface="Inter" pitchFamily="34" charset="-120"/>
              </a:rPr>
              <a:t>(3) No change in consumer's taste, preference, habits and fashions: If the taste changes then the consumer's preference also will change which will affect demand. When commodities go out of fashion then demand will be low even at a low price.</a:t>
            </a:r>
            <a:endParaRPr lang="en-US" sz="1629" dirty="0"/>
          </a:p>
        </p:txBody>
      </p:sp>
      <p:sp>
        <p:nvSpPr>
          <p:cNvPr id="9" name="Text 7"/>
          <p:cNvSpPr/>
          <p:nvPr/>
        </p:nvSpPr>
        <p:spPr>
          <a:xfrm>
            <a:off x="2401967" y="5208508"/>
            <a:ext cx="9826466" cy="661988"/>
          </a:xfrm>
          <a:prstGeom prst="rect">
            <a:avLst/>
          </a:prstGeom>
          <a:noFill/>
          <a:ln/>
        </p:spPr>
        <p:txBody>
          <a:bodyPr wrap="square" rtlCol="0" anchor="t"/>
          <a:lstStyle/>
          <a:p>
            <a:pPr algn="l" indent="0" marL="0">
              <a:lnSpc>
                <a:spcPts val="2606"/>
              </a:lnSpc>
              <a:buNone/>
            </a:pPr>
            <a:r>
              <a:rPr lang="en-US" sz="1629" spc="-33" kern="0" dirty="0">
                <a:solidFill>
                  <a:srgbClr val="272525"/>
                </a:solidFill>
                <a:latin typeface="Inter" pitchFamily="34" charset="0"/>
                <a:ea typeface="Inter" pitchFamily="34" charset="-122"/>
                <a:cs typeface="Inter" pitchFamily="34" charset="-120"/>
              </a:rPr>
              <a:t>(4) No expectation of future price change: The consumers do not expect any significant rise or fall in the future prices.</a:t>
            </a:r>
            <a:endParaRPr lang="en-US" sz="1629" dirty="0"/>
          </a:p>
        </p:txBody>
      </p:sp>
      <p:sp>
        <p:nvSpPr>
          <p:cNvPr id="10" name="Text 8"/>
          <p:cNvSpPr/>
          <p:nvPr/>
        </p:nvSpPr>
        <p:spPr>
          <a:xfrm>
            <a:off x="2401967" y="6103144"/>
            <a:ext cx="9826466" cy="661988"/>
          </a:xfrm>
          <a:prstGeom prst="rect">
            <a:avLst/>
          </a:prstGeom>
          <a:noFill/>
          <a:ln/>
        </p:spPr>
        <p:txBody>
          <a:bodyPr wrap="square" rtlCol="0" anchor="t"/>
          <a:lstStyle/>
          <a:p>
            <a:pPr algn="l" indent="0" marL="0">
              <a:lnSpc>
                <a:spcPts val="2606"/>
              </a:lnSpc>
              <a:buNone/>
            </a:pPr>
            <a:r>
              <a:rPr lang="en-US" sz="1629" spc="-33" kern="0" dirty="0">
                <a:solidFill>
                  <a:srgbClr val="272525"/>
                </a:solidFill>
                <a:latin typeface="Inter" pitchFamily="34" charset="0"/>
                <a:ea typeface="Inter" pitchFamily="34" charset="-122"/>
                <a:cs typeface="Inter" pitchFamily="34" charset="-120"/>
              </a:rPr>
              <a:t>(5) No change in prices of related goods: The law assumes that prices of substitutes and complementary goods remain constant.</a:t>
            </a:r>
            <a:endParaRPr lang="en-US" sz="1629" dirty="0"/>
          </a:p>
        </p:txBody>
      </p:sp>
      <p:sp>
        <p:nvSpPr>
          <p:cNvPr id="11" name="Text 9"/>
          <p:cNvSpPr/>
          <p:nvPr/>
        </p:nvSpPr>
        <p:spPr>
          <a:xfrm>
            <a:off x="2401967" y="6997779"/>
            <a:ext cx="9826466" cy="661988"/>
          </a:xfrm>
          <a:prstGeom prst="rect">
            <a:avLst/>
          </a:prstGeom>
          <a:noFill/>
          <a:ln/>
        </p:spPr>
        <p:txBody>
          <a:bodyPr wrap="square" rtlCol="0" anchor="t"/>
          <a:lstStyle/>
          <a:p>
            <a:pPr algn="l" indent="0" marL="0">
              <a:lnSpc>
                <a:spcPts val="2606"/>
              </a:lnSpc>
              <a:buNone/>
            </a:pPr>
            <a:r>
              <a:rPr lang="en-US" sz="1629" spc="-33" kern="0" dirty="0">
                <a:solidFill>
                  <a:srgbClr val="272525"/>
                </a:solidFill>
                <a:latin typeface="Inter" pitchFamily="34" charset="0"/>
                <a:ea typeface="Inter" pitchFamily="34" charset="-122"/>
                <a:cs typeface="Inter" pitchFamily="34" charset="-120"/>
              </a:rPr>
              <a:t>(6) No change in tax policy of the Government: The level of direct and indirect tax imposed by the government on the income and goods should remain constant</a:t>
            </a:r>
            <a:endParaRPr lang="en-US" sz="1629" dirty="0"/>
          </a:p>
        </p:txBody>
      </p:sp>
      <p:pic>
        <p:nvPicPr>
          <p:cNvPr id="12"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31624"/>
          </a:xfrm>
          <a:prstGeom prst="rect">
            <a:avLst/>
          </a:prstGeom>
          <a:solidFill>
            <a:srgbClr val="FFFFFF"/>
          </a:solidFill>
          <a:ln w="10597">
            <a:solidFill>
              <a:srgbClr val="E5E0DF"/>
            </a:solidFill>
            <a:prstDash val="solid"/>
          </a:ln>
        </p:spPr>
      </p:sp>
      <p:sp>
        <p:nvSpPr>
          <p:cNvPr id="4" name="Text 2"/>
          <p:cNvSpPr/>
          <p:nvPr/>
        </p:nvSpPr>
        <p:spPr>
          <a:xfrm>
            <a:off x="3261598" y="469344"/>
            <a:ext cx="8107204" cy="1600200"/>
          </a:xfrm>
          <a:prstGeom prst="rect">
            <a:avLst/>
          </a:prstGeom>
          <a:noFill/>
          <a:ln/>
        </p:spPr>
        <p:txBody>
          <a:bodyPr wrap="square" rtlCol="0" anchor="t"/>
          <a:lstStyle/>
          <a:p>
            <a:pPr indent="0" marL="0">
              <a:lnSpc>
                <a:spcPts val="4200"/>
              </a:lnSpc>
              <a:buNone/>
            </a:pPr>
            <a:r>
              <a:rPr lang="en-US" sz="3360" b="1" spc="-101" kern="0" dirty="0">
                <a:solidFill>
                  <a:srgbClr val="000000"/>
                </a:solidFill>
                <a:latin typeface="Inter" pitchFamily="34" charset="0"/>
                <a:ea typeface="Inter" pitchFamily="34" charset="-122"/>
                <a:cs typeface="Inter" pitchFamily="34" charset="-120"/>
              </a:rPr>
              <a:t>Explanation of the law of demand with the help of market demand schedule and diagram (Curve):</a:t>
            </a:r>
            <a:endParaRPr lang="en-US" sz="3360" dirty="0"/>
          </a:p>
        </p:txBody>
      </p:sp>
      <p:sp>
        <p:nvSpPr>
          <p:cNvPr id="5" name="Text 3"/>
          <p:cNvSpPr/>
          <p:nvPr/>
        </p:nvSpPr>
        <p:spPr>
          <a:xfrm>
            <a:off x="3261598" y="2410897"/>
            <a:ext cx="8107204" cy="273129"/>
          </a:xfrm>
          <a:prstGeom prst="rect">
            <a:avLst/>
          </a:prstGeom>
          <a:noFill/>
          <a:ln/>
        </p:spPr>
        <p:txBody>
          <a:bodyPr wrap="none" rtlCol="0" anchor="t"/>
          <a:lstStyle/>
          <a:p>
            <a:pPr indent="0" marL="0">
              <a:lnSpc>
                <a:spcPts val="2150"/>
              </a:lnSpc>
              <a:buNone/>
            </a:pPr>
            <a:endParaRPr lang="en-US" sz="1344" dirty="0"/>
          </a:p>
        </p:txBody>
      </p:sp>
      <p:pic>
        <p:nvPicPr>
          <p:cNvPr id="6" name="Image 0" descr="preencoded.png">    </p:cNvPr>
          <p:cNvPicPr>
            <a:picLocks noChangeAspect="1"/>
          </p:cNvPicPr>
          <p:nvPr/>
        </p:nvPicPr>
        <p:blipFill>
          <a:blip r:embed="rId1"/>
          <a:stretch>
            <a:fillRect/>
          </a:stretch>
        </p:blipFill>
        <p:spPr>
          <a:xfrm>
            <a:off x="3261598" y="2875955"/>
            <a:ext cx="2332553" cy="1858923"/>
          </a:xfrm>
          <a:prstGeom prst="rect">
            <a:avLst/>
          </a:prstGeom>
        </p:spPr>
      </p:pic>
      <p:pic>
        <p:nvPicPr>
          <p:cNvPr id="7" name="Image 1" descr="preencoded.png">    </p:cNvPr>
          <p:cNvPicPr>
            <a:picLocks noChangeAspect="1"/>
          </p:cNvPicPr>
          <p:nvPr/>
        </p:nvPicPr>
        <p:blipFill>
          <a:blip r:embed="rId2"/>
          <a:stretch>
            <a:fillRect/>
          </a:stretch>
        </p:blipFill>
        <p:spPr>
          <a:xfrm>
            <a:off x="4409837" y="5038487"/>
            <a:ext cx="5666661" cy="2560082"/>
          </a:xfrm>
          <a:prstGeom prst="rect">
            <a:avLst/>
          </a:prstGeom>
        </p:spPr>
      </p:pic>
      <p:pic>
        <p:nvPicPr>
          <p:cNvPr id="8"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5" name="Shape 2"/>
          <p:cNvSpPr/>
          <p:nvPr/>
        </p:nvSpPr>
        <p:spPr>
          <a:xfrm>
            <a:off x="0" y="0"/>
            <a:ext cx="14630400" cy="8229600"/>
          </a:xfrm>
          <a:prstGeom prst="rect">
            <a:avLst/>
          </a:prstGeom>
          <a:solidFill>
            <a:srgbClr val="FFFFFF">
              <a:alpha val="85000"/>
            </a:srgbClr>
          </a:solidFill>
          <a:ln/>
        </p:spPr>
      </p:sp>
      <p:sp>
        <p:nvSpPr>
          <p:cNvPr id="6" name="Text 3"/>
          <p:cNvSpPr/>
          <p:nvPr/>
        </p:nvSpPr>
        <p:spPr>
          <a:xfrm>
            <a:off x="2037993" y="1818442"/>
            <a:ext cx="4597003" cy="416481"/>
          </a:xfrm>
          <a:prstGeom prst="rect">
            <a:avLst/>
          </a:prstGeom>
          <a:noFill/>
          <a:ln/>
        </p:spPr>
        <p:txBody>
          <a:bodyPr wrap="none" rtlCol="0" anchor="t"/>
          <a:lstStyle/>
          <a:p>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Individual Demand Schedule</a:t>
            </a:r>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 </a:t>
            </a:r>
            <a:endParaRPr lang="en-US" sz="2624" dirty="0"/>
          </a:p>
        </p:txBody>
      </p:sp>
      <p:sp>
        <p:nvSpPr>
          <p:cNvPr id="7" name="Text 4"/>
          <p:cNvSpPr/>
          <p:nvPr/>
        </p:nvSpPr>
        <p:spPr>
          <a:xfrm>
            <a:off x="2037993" y="2484834"/>
            <a:ext cx="10554414" cy="1421606"/>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It is a tabular representation of various quantities of a commodity demanded by consumer A at different prices during a given period of time. From the above schedule we observe that at a higher price of Rs.50 per unit of commodity X the demand is low i.e. only for 50 units and at a lower price of Rs.10, the market demand rises to 250 units. This shows a inverse relationship between price and quantity demanded.</a:t>
            </a:r>
            <a:endParaRPr lang="en-US" sz="1750" dirty="0"/>
          </a:p>
        </p:txBody>
      </p:sp>
      <p:sp>
        <p:nvSpPr>
          <p:cNvPr id="8" name="Text 5"/>
          <p:cNvSpPr/>
          <p:nvPr/>
        </p:nvSpPr>
        <p:spPr>
          <a:xfrm>
            <a:off x="2037993" y="4239697"/>
            <a:ext cx="4070747" cy="416481"/>
          </a:xfrm>
          <a:prstGeom prst="rect">
            <a:avLst/>
          </a:prstGeom>
          <a:noFill/>
          <a:ln/>
        </p:spPr>
        <p:txBody>
          <a:bodyPr wrap="none" rtlCol="0" anchor="t"/>
          <a:lstStyle/>
          <a:p>
            <a:pPr algn="l"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Individual Demand Curve</a:t>
            </a:r>
            <a:pPr algn="l"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 </a:t>
            </a:r>
            <a:endParaRPr lang="en-US" sz="2624" dirty="0"/>
          </a:p>
        </p:txBody>
      </p:sp>
      <p:sp>
        <p:nvSpPr>
          <p:cNvPr id="9" name="Text 6"/>
          <p:cNvSpPr/>
          <p:nvPr/>
        </p:nvSpPr>
        <p:spPr>
          <a:xfrm>
            <a:off x="2037993" y="4989433"/>
            <a:ext cx="10554414" cy="1421606"/>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Inter" pitchFamily="34" charset="0"/>
                <a:ea typeface="Inter" pitchFamily="34" charset="-122"/>
                <a:cs typeface="Inter" pitchFamily="34" charset="-120"/>
              </a:rPr>
              <a:t>It is a graphical representation of market demand schedule. Measure price of Y axis and quantity demanded on X axis and plot the schedule on this graph to get the demand curve DD. The demand curve DD slopes downwards from left to right showing a inverse relationship between price and demand. It has a negative slope.</a:t>
            </a:r>
            <a:endParaRPr lang="en-US" sz="1750" dirty="0"/>
          </a:p>
        </p:txBody>
      </p:sp>
      <p:pic>
        <p:nvPicPr>
          <p:cNvPr id="10"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pic>
        <p:nvPicPr>
          <p:cNvPr id="4"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5" name="Shape 2"/>
          <p:cNvSpPr/>
          <p:nvPr/>
        </p:nvSpPr>
        <p:spPr>
          <a:xfrm>
            <a:off x="0" y="0"/>
            <a:ext cx="14630400" cy="8229600"/>
          </a:xfrm>
          <a:prstGeom prst="rect">
            <a:avLst/>
          </a:prstGeom>
          <a:solidFill>
            <a:srgbClr val="FFFFFF">
              <a:alpha val="85000"/>
            </a:srgbClr>
          </a:solidFill>
          <a:ln/>
        </p:spPr>
      </p:sp>
      <p:sp>
        <p:nvSpPr>
          <p:cNvPr id="6" name="Text 3"/>
          <p:cNvSpPr/>
          <p:nvPr/>
        </p:nvSpPr>
        <p:spPr>
          <a:xfrm>
            <a:off x="2037993" y="1640800"/>
            <a:ext cx="4128849" cy="416481"/>
          </a:xfrm>
          <a:prstGeom prst="rect">
            <a:avLst/>
          </a:prstGeom>
          <a:noFill/>
          <a:ln/>
        </p:spPr>
        <p:txBody>
          <a:bodyPr wrap="none" rtlCol="0" anchor="t"/>
          <a:lstStyle/>
          <a:p>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Market Demand Schedule</a:t>
            </a:r>
            <a:pPr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a:t>
            </a:r>
            <a:endParaRPr lang="en-US" sz="2624" dirty="0"/>
          </a:p>
        </p:txBody>
      </p:sp>
      <p:sp>
        <p:nvSpPr>
          <p:cNvPr id="7" name="Text 4"/>
          <p:cNvSpPr/>
          <p:nvPr/>
        </p:nvSpPr>
        <p:spPr>
          <a:xfrm>
            <a:off x="2037993" y="2307193"/>
            <a:ext cx="10554414" cy="1777008"/>
          </a:xfrm>
          <a:prstGeom prst="rect">
            <a:avLst/>
          </a:prstGeom>
          <a:noFill/>
          <a:ln/>
        </p:spPr>
        <p:txBody>
          <a:bodyPr wrap="square" rtlCol="0" anchor="t"/>
          <a:lstStyle/>
          <a:p>
            <a:pPr indent="0" marL="0">
              <a:lnSpc>
                <a:spcPts val="2799"/>
              </a:lnSpc>
              <a:buNone/>
            </a:pPr>
            <a:r>
              <a:rPr lang="en-US" sz="1750" spc="-35" kern="0" dirty="0">
                <a:solidFill>
                  <a:srgbClr val="272525"/>
                </a:solidFill>
                <a:latin typeface="Inter" pitchFamily="34" charset="0"/>
                <a:ea typeface="Inter" pitchFamily="34" charset="-122"/>
                <a:cs typeface="Inter" pitchFamily="34" charset="-120"/>
              </a:rPr>
              <a:t> It is a tabular representation of various quantities of a commodity demanded by different consumers at different prices during a given period of time. From the above schedule we observe that at a higher price of Rs.50 per unit of commodity X the market demand is low i.e. only for 100 units and at a lower price of Rs.10, the market demand rises to 500 units. This shows a inverse relationship between price and quantity demanded.</a:t>
            </a:r>
            <a:endParaRPr lang="en-US" sz="1750" dirty="0"/>
          </a:p>
        </p:txBody>
      </p:sp>
      <p:sp>
        <p:nvSpPr>
          <p:cNvPr id="8" name="Text 5"/>
          <p:cNvSpPr/>
          <p:nvPr/>
        </p:nvSpPr>
        <p:spPr>
          <a:xfrm>
            <a:off x="2037993" y="4417457"/>
            <a:ext cx="3668792" cy="416481"/>
          </a:xfrm>
          <a:prstGeom prst="rect">
            <a:avLst/>
          </a:prstGeom>
          <a:noFill/>
          <a:ln/>
        </p:spPr>
        <p:txBody>
          <a:bodyPr wrap="none" rtlCol="0" anchor="t"/>
          <a:lstStyle/>
          <a:p>
            <a:pPr algn="l"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Market Demand Curve</a:t>
            </a:r>
            <a:pPr algn="l" indent="0" marL="0">
              <a:lnSpc>
                <a:spcPts val="3281"/>
              </a:lnSpc>
              <a:buNone/>
            </a:pPr>
            <a:r>
              <a:rPr lang="en-US" sz="2624" b="1" spc="-79" kern="0" dirty="0">
                <a:solidFill>
                  <a:srgbClr val="000000"/>
                </a:solidFill>
                <a:latin typeface="Inter" pitchFamily="34" charset="0"/>
                <a:ea typeface="Inter" pitchFamily="34" charset="-122"/>
                <a:cs typeface="Inter" pitchFamily="34" charset="-120"/>
              </a:rPr>
              <a:t>: </a:t>
            </a:r>
            <a:endParaRPr lang="en-US" sz="2624" dirty="0"/>
          </a:p>
        </p:txBody>
      </p:sp>
      <p:sp>
        <p:nvSpPr>
          <p:cNvPr id="9" name="Text 6"/>
          <p:cNvSpPr/>
          <p:nvPr/>
        </p:nvSpPr>
        <p:spPr>
          <a:xfrm>
            <a:off x="2037993" y="5167193"/>
            <a:ext cx="10554414" cy="1421606"/>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Inter" pitchFamily="34" charset="0"/>
                <a:ea typeface="Inter" pitchFamily="34" charset="-122"/>
                <a:cs typeface="Inter" pitchFamily="34" charset="-120"/>
              </a:rPr>
              <a:t>It is a graphical representation of market demand schedule. Measure price of Y axis and quantity demanded on X axis and plot the schedule on this graph to get the demand curve DD. The demand curve DD slopes downwards from left to right showing a inverse relationship between price and demand. It has a negative slope.</a:t>
            </a:r>
            <a:endParaRPr lang="en-US" sz="1750" dirty="0"/>
          </a:p>
        </p:txBody>
      </p:sp>
      <p:pic>
        <p:nvPicPr>
          <p:cNvPr id="10"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w="13811">
            <a:solidFill>
              <a:srgbClr val="E5E0DF"/>
            </a:solidFill>
            <a:prstDash val="solid"/>
          </a:ln>
        </p:spPr>
      </p:sp>
      <p:sp>
        <p:nvSpPr>
          <p:cNvPr id="4" name="Text 2"/>
          <p:cNvSpPr/>
          <p:nvPr/>
        </p:nvSpPr>
        <p:spPr>
          <a:xfrm>
            <a:off x="2037993" y="2816543"/>
            <a:ext cx="4443889" cy="694373"/>
          </a:xfrm>
          <a:prstGeom prst="rect">
            <a:avLst/>
          </a:prstGeom>
          <a:noFill/>
          <a:ln/>
        </p:spPr>
        <p:txBody>
          <a:bodyPr wrap="none" rtlCol="0" anchor="t"/>
          <a:lstStyle/>
          <a:p>
            <a:pPr indent="0" marL="0">
              <a:lnSpc>
                <a:spcPts val="5468"/>
              </a:lnSpc>
              <a:buNone/>
            </a:pPr>
            <a:r>
              <a:rPr lang="en-US" sz="4374" b="1" spc="-131" kern="0" dirty="0">
                <a:solidFill>
                  <a:srgbClr val="000000"/>
                </a:solidFill>
                <a:latin typeface="Inter" pitchFamily="34" charset="0"/>
                <a:ea typeface="Inter" pitchFamily="34" charset="-122"/>
                <a:cs typeface="Inter" pitchFamily="34" charset="-120"/>
              </a:rPr>
              <a:t>ASSIGNMENT 1</a:t>
            </a:r>
            <a:endParaRPr lang="en-US" sz="4374" dirty="0"/>
          </a:p>
        </p:txBody>
      </p:sp>
      <p:sp>
        <p:nvSpPr>
          <p:cNvPr id="5" name="Text 3"/>
          <p:cNvSpPr/>
          <p:nvPr/>
        </p:nvSpPr>
        <p:spPr>
          <a:xfrm>
            <a:off x="2037993" y="3844171"/>
            <a:ext cx="7744897" cy="347186"/>
          </a:xfrm>
          <a:prstGeom prst="rect">
            <a:avLst/>
          </a:prstGeom>
          <a:noFill/>
          <a:ln/>
        </p:spPr>
        <p:txBody>
          <a:bodyPr wrap="none" rtlCol="0" anchor="t"/>
          <a:lstStyle/>
          <a:p>
            <a:pPr algn="l" indent="0" marL="0">
              <a:lnSpc>
                <a:spcPts val="2734"/>
              </a:lnSpc>
              <a:buNone/>
            </a:pPr>
            <a:r>
              <a:rPr lang="en-US" sz="2187" b="1" spc="-66" kern="0" dirty="0">
                <a:solidFill>
                  <a:srgbClr val="000000"/>
                </a:solidFill>
                <a:latin typeface="Inter" pitchFamily="34" charset="0"/>
                <a:ea typeface="Inter" pitchFamily="34" charset="-122"/>
                <a:cs typeface="Inter" pitchFamily="34" charset="-120"/>
              </a:rPr>
              <a:t>Revise the lecture and write down the questions in 100 words</a:t>
            </a:r>
            <a:endParaRPr lang="en-US" sz="2187" dirty="0"/>
          </a:p>
        </p:txBody>
      </p:sp>
      <p:sp>
        <p:nvSpPr>
          <p:cNvPr id="6" name="Text 4"/>
          <p:cNvSpPr/>
          <p:nvPr/>
        </p:nvSpPr>
        <p:spPr>
          <a:xfrm>
            <a:off x="2393394" y="4524613"/>
            <a:ext cx="10199013" cy="399812"/>
          </a:xfrm>
          <a:prstGeom prst="rect">
            <a:avLst/>
          </a:prstGeom>
          <a:noFill/>
          <a:ln/>
        </p:spPr>
        <p:txBody>
          <a:bodyPr wrap="none" rtlCol="0" anchor="t"/>
          <a:lstStyle/>
          <a:p>
            <a:pPr algn="l" marL="342900" indent="-342900">
              <a:lnSpc>
                <a:spcPts val="3149"/>
              </a:lnSpc>
              <a:buSzPct val="100000"/>
              <a:buChar char="•"/>
            </a:pPr>
            <a:r>
              <a:rPr lang="en-US" sz="1750" spc="-35" kern="0" dirty="0">
                <a:solidFill>
                  <a:srgbClr val="272525"/>
                </a:solidFill>
                <a:latin typeface="Inter" pitchFamily="34" charset="0"/>
                <a:ea typeface="Inter" pitchFamily="34" charset="-122"/>
                <a:cs typeface="Inter" pitchFamily="34" charset="-120"/>
              </a:rPr>
              <a:t>Draw individual demand curve of Consumer A and B</a:t>
            </a:r>
            <a:endParaRPr lang="en-US" sz="1750" dirty="0"/>
          </a:p>
        </p:txBody>
      </p:sp>
      <p:sp>
        <p:nvSpPr>
          <p:cNvPr id="7" name="Text 5"/>
          <p:cNvSpPr/>
          <p:nvPr/>
        </p:nvSpPr>
        <p:spPr>
          <a:xfrm>
            <a:off x="2393394" y="5013246"/>
            <a:ext cx="10199013" cy="399812"/>
          </a:xfrm>
          <a:prstGeom prst="rect">
            <a:avLst/>
          </a:prstGeom>
          <a:noFill/>
          <a:ln/>
        </p:spPr>
        <p:txBody>
          <a:bodyPr wrap="none" rtlCol="0" anchor="t"/>
          <a:lstStyle/>
          <a:p>
            <a:pPr algn="l" marL="342900" indent="-342900">
              <a:lnSpc>
                <a:spcPts val="3149"/>
              </a:lnSpc>
              <a:buSzPct val="100000"/>
              <a:buChar char="•"/>
            </a:pPr>
            <a:r>
              <a:rPr lang="en-US" sz="1750" spc="-35" kern="0" dirty="0">
                <a:solidFill>
                  <a:srgbClr val="272525"/>
                </a:solidFill>
                <a:latin typeface="Inter" pitchFamily="34" charset="0"/>
                <a:ea typeface="Inter" pitchFamily="34" charset="-122"/>
                <a:cs typeface="Inter" pitchFamily="34" charset="-120"/>
              </a:rPr>
              <a:t>Draw market demand curve </a:t>
            </a:r>
            <a:endParaRPr lang="en-US" sz="1750" dirty="0"/>
          </a:p>
        </p:txBody>
      </p:sp>
      <p:pic>
        <p:nvPicPr>
          <p:cNvPr id="8"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2023-11-03T00:41:51Z</dcterms:created>
  <dcterms:modified xsi:type="dcterms:W3CDTF">2023-11-03T00:41:51Z</dcterms:modified>
</cp:coreProperties>
</file>