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1"/>
  </p:sldMasterIdLst>
  <p:sldIdLst>
    <p:sldId id="262" r:id="rId2"/>
    <p:sldId id="277" r:id="rId3"/>
    <p:sldId id="281" r:id="rId4"/>
    <p:sldId id="286" r:id="rId5"/>
    <p:sldId id="288" r:id="rId6"/>
    <p:sldId id="289" r:id="rId7"/>
    <p:sldId id="290" r:id="rId8"/>
    <p:sldId id="287" r:id="rId9"/>
    <p:sldId id="293" r:id="rId10"/>
    <p:sldId id="29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8" autoAdjust="0"/>
    <p:restoredTop sz="94660"/>
  </p:normalViewPr>
  <p:slideViewPr>
    <p:cSldViewPr snapToGrid="0">
      <p:cViewPr varScale="1">
        <p:scale>
          <a:sx n="57" d="100"/>
          <a:sy n="57" d="100"/>
        </p:scale>
        <p:origin x="84" y="15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75627-E480-4DB1-ACED-DB0944319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6F4078A-0613-4D41-AEF7-2BE9254A70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6FEF7AF-77C7-49D7-9B36-A7C9AA416C6B}"/>
              </a:ext>
            </a:extLst>
          </p:cNvPr>
          <p:cNvSpPr>
            <a:spLocks noGrp="1"/>
          </p:cNvSpPr>
          <p:nvPr>
            <p:ph type="dt" sz="half" idx="10"/>
          </p:nvPr>
        </p:nvSpPr>
        <p:spPr/>
        <p:txBody>
          <a:bodyPr/>
          <a:lstStyle/>
          <a:p>
            <a:fld id="{ED291B17-9318-49DB-B28B-6E5994AE9581}" type="datetime1">
              <a:rPr lang="en-US" smtClean="0"/>
              <a:t>11/28/2023</a:t>
            </a:fld>
            <a:endParaRPr lang="en-US" dirty="0"/>
          </a:p>
        </p:txBody>
      </p:sp>
      <p:sp>
        <p:nvSpPr>
          <p:cNvPr id="5" name="Footer Placeholder 4">
            <a:extLst>
              <a:ext uri="{FF2B5EF4-FFF2-40B4-BE49-F238E27FC236}">
                <a16:creationId xmlns:a16="http://schemas.microsoft.com/office/drawing/2014/main" id="{D049A84E-404F-4C91-AF77-6EA5C45348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F8B06A-3463-40A9-BDC3-FC4E838310EB}"/>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69278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03A6E-7CEA-453A-9A0B-342468F415D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3269FB-2DC2-46BA-A71E-916E27F9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854D60A-D8C3-4C5A-B340-A16B02B7D456}"/>
              </a:ext>
            </a:extLst>
          </p:cNvPr>
          <p:cNvSpPr>
            <a:spLocks noGrp="1"/>
          </p:cNvSpPr>
          <p:nvPr>
            <p:ph type="dt" sz="half" idx="10"/>
          </p:nvPr>
        </p:nvSpPr>
        <p:spPr/>
        <p:txBody>
          <a:bodyPr/>
          <a:lstStyle/>
          <a:p>
            <a:fld id="{78DD82B9-B8EE-4375-B6FF-88FA6ABB15D9}" type="datetime1">
              <a:rPr lang="en-US" smtClean="0"/>
              <a:t>11/28/2023</a:t>
            </a:fld>
            <a:endParaRPr lang="en-US" dirty="0"/>
          </a:p>
        </p:txBody>
      </p:sp>
      <p:sp>
        <p:nvSpPr>
          <p:cNvPr id="5" name="Footer Placeholder 4">
            <a:extLst>
              <a:ext uri="{FF2B5EF4-FFF2-40B4-BE49-F238E27FC236}">
                <a16:creationId xmlns:a16="http://schemas.microsoft.com/office/drawing/2014/main" id="{E3040BC0-4548-437B-9B6F-95F3EB49DC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C5EAF0-5B3C-467F-9132-EAD96BE65211}"/>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36790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1C4C-9DA9-4C41-A37C-32BB5EDAAB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05319DC-AA2E-476B-8E06-E216B43E30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4F028A-63AB-4E7F-97F9-C1D45A2D8557}"/>
              </a:ext>
            </a:extLst>
          </p:cNvPr>
          <p:cNvSpPr>
            <a:spLocks noGrp="1"/>
          </p:cNvSpPr>
          <p:nvPr>
            <p:ph type="dt" sz="half" idx="10"/>
          </p:nvPr>
        </p:nvSpPr>
        <p:spPr/>
        <p:txBody>
          <a:bodyPr/>
          <a:lstStyle/>
          <a:p>
            <a:fld id="{B2497495-0637-405E-AE64-5CC7506D51F5}" type="datetime1">
              <a:rPr lang="en-US" smtClean="0"/>
              <a:t>11/28/2023</a:t>
            </a:fld>
            <a:endParaRPr lang="en-US" dirty="0"/>
          </a:p>
        </p:txBody>
      </p:sp>
      <p:sp>
        <p:nvSpPr>
          <p:cNvPr id="5" name="Footer Placeholder 4">
            <a:extLst>
              <a:ext uri="{FF2B5EF4-FFF2-40B4-BE49-F238E27FC236}">
                <a16:creationId xmlns:a16="http://schemas.microsoft.com/office/drawing/2014/main" id="{EB2ADBAE-E0D5-480C-B9A2-62FEC1CC39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3EB570-15DC-4A4D-BBDF-DEBAF8B49A7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08017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457-ABA3-42B0-93CC-59DADEF9E21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8247F4E-B204-43EA-81B5-62C3E8799E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6B0C8B0-D61A-436E-94EE-DDC2EF87DF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D4743C2-1DA1-4FBC-A295-95A9FEDB4B92}"/>
              </a:ext>
            </a:extLst>
          </p:cNvPr>
          <p:cNvSpPr>
            <a:spLocks noGrp="1"/>
          </p:cNvSpPr>
          <p:nvPr>
            <p:ph type="dt" sz="half" idx="10"/>
          </p:nvPr>
        </p:nvSpPr>
        <p:spPr/>
        <p:txBody>
          <a:bodyPr/>
          <a:lstStyle/>
          <a:p>
            <a:fld id="{7BFFD690-9426-415D-8B65-26881E07B2D4}" type="datetime1">
              <a:rPr lang="en-US" smtClean="0"/>
              <a:t>11/28/2023</a:t>
            </a:fld>
            <a:endParaRPr lang="en-US" dirty="0"/>
          </a:p>
        </p:txBody>
      </p:sp>
      <p:sp>
        <p:nvSpPr>
          <p:cNvPr id="6" name="Footer Placeholder 5">
            <a:extLst>
              <a:ext uri="{FF2B5EF4-FFF2-40B4-BE49-F238E27FC236}">
                <a16:creationId xmlns:a16="http://schemas.microsoft.com/office/drawing/2014/main" id="{B0DDD797-7D46-4B07-A258-0AB330F78A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2EFB272-BA85-4310-9666-4C564A03ADEB}"/>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6537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F973-5B41-4435-84E7-C832F295022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091707E-A9D2-4617-B09D-0842866EE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049324-EEE6-46F3-BC97-B1D8ABC519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F49BAB2-F218-4EA2-9DA4-4DE7C80A38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1B3BE8-23ED-42D0-B850-145443F516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FE7673D-6CED-447D-A46C-C933F63A83E0}"/>
              </a:ext>
            </a:extLst>
          </p:cNvPr>
          <p:cNvSpPr>
            <a:spLocks noGrp="1"/>
          </p:cNvSpPr>
          <p:nvPr>
            <p:ph type="dt" sz="half" idx="10"/>
          </p:nvPr>
        </p:nvSpPr>
        <p:spPr/>
        <p:txBody>
          <a:bodyPr/>
          <a:lstStyle/>
          <a:p>
            <a:fld id="{04C4989A-474C-40DE-95B9-011C28B71673}" type="datetime1">
              <a:rPr lang="en-US" smtClean="0"/>
              <a:t>11/28/2023</a:t>
            </a:fld>
            <a:endParaRPr lang="en-US" dirty="0"/>
          </a:p>
        </p:txBody>
      </p:sp>
      <p:sp>
        <p:nvSpPr>
          <p:cNvPr id="8" name="Footer Placeholder 7">
            <a:extLst>
              <a:ext uri="{FF2B5EF4-FFF2-40B4-BE49-F238E27FC236}">
                <a16:creationId xmlns:a16="http://schemas.microsoft.com/office/drawing/2014/main" id="{D3982C08-C9F1-45B1-9782-013E85427CA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7CC3DFE-2613-435C-B47B-9CB8600033FE}"/>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04906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5D22F-07BA-410D-972B-7388195F917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81259E0-D41A-45BB-BAE9-A751BB1C2776}"/>
              </a:ext>
            </a:extLst>
          </p:cNvPr>
          <p:cNvSpPr>
            <a:spLocks noGrp="1"/>
          </p:cNvSpPr>
          <p:nvPr>
            <p:ph type="dt" sz="half" idx="10"/>
          </p:nvPr>
        </p:nvSpPr>
        <p:spPr/>
        <p:txBody>
          <a:bodyPr/>
          <a:lstStyle/>
          <a:p>
            <a:fld id="{5DB4ED54-5B5E-4A04-93D3-5772E3CE3818}" type="datetime1">
              <a:rPr lang="en-US" smtClean="0"/>
              <a:t>11/28/2023</a:t>
            </a:fld>
            <a:endParaRPr lang="en-US" dirty="0"/>
          </a:p>
        </p:txBody>
      </p:sp>
      <p:sp>
        <p:nvSpPr>
          <p:cNvPr id="4" name="Footer Placeholder 3">
            <a:extLst>
              <a:ext uri="{FF2B5EF4-FFF2-40B4-BE49-F238E27FC236}">
                <a16:creationId xmlns:a16="http://schemas.microsoft.com/office/drawing/2014/main" id="{2E63BEB9-5BE9-4B7E-B1C4-D342D486F5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A356460-2CA0-49E1-A701-9CDB0C7EE0A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0764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FB8BAB-4E3E-4F6D-8687-AF8F3C321D6E}"/>
              </a:ext>
            </a:extLst>
          </p:cNvPr>
          <p:cNvSpPr>
            <a:spLocks noGrp="1"/>
          </p:cNvSpPr>
          <p:nvPr>
            <p:ph type="dt" sz="half" idx="10"/>
          </p:nvPr>
        </p:nvSpPr>
        <p:spPr/>
        <p:txBody>
          <a:bodyPr/>
          <a:lstStyle/>
          <a:p>
            <a:fld id="{4EDE50D6-574B-40AF-946F-D52A04ADE379}" type="datetime1">
              <a:rPr lang="en-US" smtClean="0"/>
              <a:t>11/28/2023</a:t>
            </a:fld>
            <a:endParaRPr lang="en-US" dirty="0"/>
          </a:p>
        </p:txBody>
      </p:sp>
      <p:sp>
        <p:nvSpPr>
          <p:cNvPr id="3" name="Footer Placeholder 2">
            <a:extLst>
              <a:ext uri="{FF2B5EF4-FFF2-40B4-BE49-F238E27FC236}">
                <a16:creationId xmlns:a16="http://schemas.microsoft.com/office/drawing/2014/main" id="{D5DE3A2A-2627-4413-8305-EEFAC3C7EA9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81F6C0A-D88B-4EDE-BBC2-32740F3AA85D}"/>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52653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B3428-04A9-422D-AEB0-517CD6114C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2AD5057-403A-4432-9DD0-E33E36B896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133C6A8-003F-4555-99AA-7663D3171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F76BF9-3238-4C99-BA34-2255FD699BB1}"/>
              </a:ext>
            </a:extLst>
          </p:cNvPr>
          <p:cNvSpPr>
            <a:spLocks noGrp="1"/>
          </p:cNvSpPr>
          <p:nvPr>
            <p:ph type="dt" sz="half" idx="10"/>
          </p:nvPr>
        </p:nvSpPr>
        <p:spPr/>
        <p:txBody>
          <a:bodyPr/>
          <a:lstStyle/>
          <a:p>
            <a:fld id="{D82884F1-FFEA-405F-9602-3DCA865EDA4E}" type="datetime1">
              <a:rPr lang="en-US" smtClean="0"/>
              <a:t>11/28/2023</a:t>
            </a:fld>
            <a:endParaRPr lang="en-US" dirty="0"/>
          </a:p>
        </p:txBody>
      </p:sp>
      <p:sp>
        <p:nvSpPr>
          <p:cNvPr id="6" name="Footer Placeholder 5">
            <a:extLst>
              <a:ext uri="{FF2B5EF4-FFF2-40B4-BE49-F238E27FC236}">
                <a16:creationId xmlns:a16="http://schemas.microsoft.com/office/drawing/2014/main" id="{DDD877C7-D9EC-44CD-8FF7-0FC5E1E5CB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28B88BD-ADC5-4E60-85F6-9DCFCDF6BCD0}"/>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00355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86DA9-CB46-4189-9D44-E2DD21B59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2105A31-4F4D-4101-A68C-F415291A88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34F0055-4084-4390-9ED7-8D5ABDC0CE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BA01BD-7A68-4C23-8902-D6AD7427C598}"/>
              </a:ext>
            </a:extLst>
          </p:cNvPr>
          <p:cNvSpPr>
            <a:spLocks noGrp="1"/>
          </p:cNvSpPr>
          <p:nvPr>
            <p:ph type="dt" sz="half" idx="10"/>
          </p:nvPr>
        </p:nvSpPr>
        <p:spPr/>
        <p:txBody>
          <a:bodyPr/>
          <a:lstStyle/>
          <a:p>
            <a:fld id="{7E18DB4A-8810-4A10-AD5C-D5E2C667F5B3}" type="datetime1">
              <a:rPr lang="en-US" smtClean="0"/>
              <a:t>11/28/2023</a:t>
            </a:fld>
            <a:endParaRPr lang="en-US" dirty="0"/>
          </a:p>
        </p:txBody>
      </p:sp>
      <p:sp>
        <p:nvSpPr>
          <p:cNvPr id="6" name="Footer Placeholder 5">
            <a:extLst>
              <a:ext uri="{FF2B5EF4-FFF2-40B4-BE49-F238E27FC236}">
                <a16:creationId xmlns:a16="http://schemas.microsoft.com/office/drawing/2014/main" id="{A39E327B-87FD-421B-96A2-D05221C90893}"/>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C74884CB-6F59-4265-B914-611421E8E66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2808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D9360-6F7F-44FB-B7EA-720A2578A57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63ACE57-1A32-43D7-AC95-234C000A1B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AB8FA72-6C5C-4143-BF3A-0E37E6F160FF}"/>
              </a:ext>
            </a:extLst>
          </p:cNvPr>
          <p:cNvSpPr>
            <a:spLocks noGrp="1"/>
          </p:cNvSpPr>
          <p:nvPr>
            <p:ph type="dt" sz="half" idx="10"/>
          </p:nvPr>
        </p:nvSpPr>
        <p:spPr/>
        <p:txBody>
          <a:bodyPr/>
          <a:lstStyle/>
          <a:p>
            <a:fld id="{2CED4963-E985-44C4-B8C4-FDD613B7C2F8}" type="datetime1">
              <a:rPr lang="en-US" smtClean="0"/>
              <a:t>11/28/2023</a:t>
            </a:fld>
            <a:endParaRPr lang="en-US" dirty="0"/>
          </a:p>
        </p:txBody>
      </p:sp>
      <p:sp>
        <p:nvSpPr>
          <p:cNvPr id="5" name="Footer Placeholder 4">
            <a:extLst>
              <a:ext uri="{FF2B5EF4-FFF2-40B4-BE49-F238E27FC236}">
                <a16:creationId xmlns:a16="http://schemas.microsoft.com/office/drawing/2014/main" id="{B1C946B8-BE18-4431-A118-AD2D6E3050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178551-53D7-4E10-91FD-895C05A6D4D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41750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E11DCE-2D3A-436F-AEDA-37A0C795D4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C3AC448-7AD2-4DC2-8AF9-E940C6E6F5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533DDC9-33FC-41DE-8DA1-A7E3BC7C2B7D}"/>
              </a:ext>
            </a:extLst>
          </p:cNvPr>
          <p:cNvSpPr>
            <a:spLocks noGrp="1"/>
          </p:cNvSpPr>
          <p:nvPr>
            <p:ph type="dt" sz="half" idx="10"/>
          </p:nvPr>
        </p:nvSpPr>
        <p:spPr/>
        <p:txBody>
          <a:bodyPr/>
          <a:lstStyle/>
          <a:p>
            <a:fld id="{ED291B17-9318-49DB-B28B-6E5994AE9581}" type="datetime1">
              <a:rPr lang="en-US" smtClean="0"/>
              <a:t>11/28/2023</a:t>
            </a:fld>
            <a:endParaRPr lang="en-US" dirty="0"/>
          </a:p>
        </p:txBody>
      </p:sp>
      <p:sp>
        <p:nvSpPr>
          <p:cNvPr id="5" name="Footer Placeholder 4">
            <a:extLst>
              <a:ext uri="{FF2B5EF4-FFF2-40B4-BE49-F238E27FC236}">
                <a16:creationId xmlns:a16="http://schemas.microsoft.com/office/drawing/2014/main" id="{77A1A425-3638-400D-AADC-BB67A15DE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D2EC9A4-7D8F-4FE6-93AD-6D88B45E76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93467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FD19E2-BF87-4F2D-9D20-10C429C1FD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7411886-DE15-47AF-8C4B-162AAAC344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BF74D52-16A2-4544-BB3A-7E21A8BC2E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291B17-9318-49DB-B28B-6E5994AE9581}" type="datetime1">
              <a:rPr lang="en-US" smtClean="0"/>
              <a:t>11/28/2023</a:t>
            </a:fld>
            <a:endParaRPr lang="en-US" dirty="0"/>
          </a:p>
        </p:txBody>
      </p:sp>
      <p:sp>
        <p:nvSpPr>
          <p:cNvPr id="5" name="Footer Placeholder 4">
            <a:extLst>
              <a:ext uri="{FF2B5EF4-FFF2-40B4-BE49-F238E27FC236}">
                <a16:creationId xmlns:a16="http://schemas.microsoft.com/office/drawing/2014/main" id="{755A0A57-64E3-4A1E-8F50-46D2040E30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E0F8450-8E18-431B-95B2-9C82825781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415600339"/>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2CF641-4BE8-4238-B8C7-558E54D3C331}"/>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67" t="-330" r="137" b="27551"/>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618EC3B-DD2D-44CE-AFEA-0467C85B3EF3}"/>
              </a:ext>
            </a:extLst>
          </p:cNvPr>
          <p:cNvSpPr/>
          <p:nvPr/>
        </p:nvSpPr>
        <p:spPr>
          <a:xfrm>
            <a:off x="2963335" y="470683"/>
            <a:ext cx="10295466" cy="1354217"/>
          </a:xfrm>
          <a:prstGeom prst="rect">
            <a:avLst/>
          </a:prstGeom>
        </p:spPr>
        <p:txBody>
          <a:bodyPr wrap="square">
            <a:spAutoFit/>
          </a:bodyPr>
          <a:lstStyle/>
          <a:p>
            <a:r>
              <a:rPr lang="en-IN" sz="3200" dirty="0">
                <a:latin typeface="Arial" panose="020B0604020202020204" pitchFamily="34" charset="0"/>
                <a:cs typeface="Arial" panose="020B0604020202020204" pitchFamily="34" charset="0"/>
              </a:rPr>
              <a:t>PG Department of Economics</a:t>
            </a:r>
          </a:p>
          <a:p>
            <a:r>
              <a:rPr lang="en-IN" sz="3200" dirty="0">
                <a:latin typeface="Arial" panose="020B0604020202020204" pitchFamily="34" charset="0"/>
                <a:cs typeface="Arial" panose="020B0604020202020204" pitchFamily="34" charset="0"/>
              </a:rPr>
              <a:t>RR Bawa DAV College for Girls </a:t>
            </a:r>
          </a:p>
          <a:p>
            <a:endParaRPr lang="en-US" dirty="0"/>
          </a:p>
        </p:txBody>
      </p:sp>
    </p:spTree>
    <p:extLst>
      <p:ext uri="{BB962C8B-B14F-4D97-AF65-F5344CB8AC3E}">
        <p14:creationId xmlns:p14="http://schemas.microsoft.com/office/powerpoint/2010/main" val="3416061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4F70E5-FF0C-491A-A9EA-9157F92B3ED6}"/>
              </a:ext>
            </a:extLst>
          </p:cNvPr>
          <p:cNvSpPr/>
          <p:nvPr/>
        </p:nvSpPr>
        <p:spPr>
          <a:xfrm>
            <a:off x="1830199" y="605428"/>
            <a:ext cx="8531602" cy="5016758"/>
          </a:xfrm>
          <a:prstGeom prst="rect">
            <a:avLst/>
          </a:prstGeom>
        </p:spPr>
        <p:txBody>
          <a:bodyPr wrap="square">
            <a:spAutoFit/>
          </a:bodyPr>
          <a:lstStyle/>
          <a:p>
            <a:r>
              <a:rPr lang="en-US" sz="3200" dirty="0"/>
              <a:t>National income means the value of goods and services produced by a country during a financial year. Thus, it is the net result of all economic activities of any country during a period of one year and is valued in terms of money. National income is an uncertain term and is often used interchangeably with the national dividend, national output, and national expenditure. We can understand this concept by understanding the national income definition.</a:t>
            </a:r>
            <a:endParaRPr lang="en-IN" sz="3200" dirty="0"/>
          </a:p>
        </p:txBody>
      </p:sp>
    </p:spTree>
    <p:extLst>
      <p:ext uri="{BB962C8B-B14F-4D97-AF65-F5344CB8AC3E}">
        <p14:creationId xmlns:p14="http://schemas.microsoft.com/office/powerpoint/2010/main" val="1024725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F4A2D1-0BEC-4D02-8396-2E643CC60EB8}"/>
              </a:ext>
            </a:extLst>
          </p:cNvPr>
          <p:cNvSpPr/>
          <p:nvPr/>
        </p:nvSpPr>
        <p:spPr>
          <a:xfrm>
            <a:off x="1686187" y="1228397"/>
            <a:ext cx="8657439" cy="4401205"/>
          </a:xfrm>
          <a:prstGeom prst="rect">
            <a:avLst/>
          </a:prstGeom>
        </p:spPr>
        <p:txBody>
          <a:bodyPr wrap="square">
            <a:spAutoFit/>
          </a:bodyPr>
          <a:lstStyle/>
          <a:p>
            <a:r>
              <a:rPr lang="en-US" sz="2800" dirty="0"/>
              <a:t>The related aggregates of national income are:-</a:t>
            </a:r>
          </a:p>
          <a:p>
            <a:r>
              <a:rPr lang="en-US" sz="2800" dirty="0"/>
              <a:t>(</a:t>
            </a:r>
            <a:r>
              <a:rPr lang="en-US" sz="2800" dirty="0" err="1"/>
              <a:t>i</a:t>
            </a:r>
            <a:r>
              <a:rPr lang="en-US" sz="2800" dirty="0"/>
              <a:t>) Gross Domestic Product at Market price (GDPMP)</a:t>
            </a:r>
          </a:p>
          <a:p>
            <a:r>
              <a:rPr lang="en-US" sz="2800" dirty="0"/>
              <a:t>(ii) Gross Domestic Product at Factor Cost (GDPFC)</a:t>
            </a:r>
          </a:p>
          <a:p>
            <a:r>
              <a:rPr lang="en-US" sz="2800" dirty="0"/>
              <a:t>(iii) Net Domestic Product at Market Price (NDPMP)</a:t>
            </a:r>
          </a:p>
          <a:p>
            <a:r>
              <a:rPr lang="en-US" sz="2800" dirty="0"/>
              <a:t>(iv) Net Domestic Product at FC or (NDPFC)</a:t>
            </a:r>
          </a:p>
          <a:p>
            <a:r>
              <a:rPr lang="en-US" sz="2800" dirty="0"/>
              <a:t>(v) Net National Product at FC or National Income (NNPFC)</a:t>
            </a:r>
          </a:p>
          <a:p>
            <a:r>
              <a:rPr lang="en-US" sz="2800" dirty="0"/>
              <a:t>(vi) Gross National Product at FC (GNPFC)</a:t>
            </a:r>
          </a:p>
          <a:p>
            <a:r>
              <a:rPr lang="en-US" sz="2800" dirty="0"/>
              <a:t>(vii) Net National Product at MP (NNPMP)</a:t>
            </a:r>
          </a:p>
          <a:p>
            <a:r>
              <a:rPr lang="en-US" sz="2800" dirty="0"/>
              <a:t>(viii) Gross National Product at MP (GNPMP)</a:t>
            </a:r>
          </a:p>
          <a:p>
            <a:endParaRPr lang="en-US" sz="2800" dirty="0"/>
          </a:p>
        </p:txBody>
      </p:sp>
    </p:spTree>
    <p:extLst>
      <p:ext uri="{BB962C8B-B14F-4D97-AF65-F5344CB8AC3E}">
        <p14:creationId xmlns:p14="http://schemas.microsoft.com/office/powerpoint/2010/main" val="1875977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C9F719-00FF-48F0-BF5D-FB1FA1EECDB4}"/>
              </a:ext>
            </a:extLst>
          </p:cNvPr>
          <p:cNvSpPr/>
          <p:nvPr/>
        </p:nvSpPr>
        <p:spPr>
          <a:xfrm>
            <a:off x="721455" y="880157"/>
            <a:ext cx="11216080" cy="5355312"/>
          </a:xfrm>
          <a:prstGeom prst="rect">
            <a:avLst/>
          </a:prstGeom>
        </p:spPr>
        <p:txBody>
          <a:bodyPr wrap="square">
            <a:spAutoFit/>
          </a:bodyPr>
          <a:lstStyle/>
          <a:p>
            <a:r>
              <a:rPr lang="en-US" u="sng" dirty="0"/>
              <a:t>Gross National Product (GNP</a:t>
            </a:r>
            <a:r>
              <a:rPr lang="en-US" dirty="0"/>
              <a:t>)</a:t>
            </a:r>
            <a:endParaRPr lang="en-US" b="1" u="sng" dirty="0"/>
          </a:p>
          <a:p>
            <a:r>
              <a:rPr lang="en-US" dirty="0"/>
              <a:t>The concept of Gross National Product (GNP) is comprehensive. It enables us to measure and analyze as to how much is the aggregate economic production of a country in a given period. The gross national product of a country (GNP) is defined as:</a:t>
            </a:r>
          </a:p>
          <a:p>
            <a:endParaRPr lang="en-US" dirty="0"/>
          </a:p>
          <a:p>
            <a:r>
              <a:rPr lang="en-US" dirty="0"/>
              <a:t>“The total money value of all final goods and services produced by the residents of a country in one year period”.</a:t>
            </a:r>
          </a:p>
          <a:p>
            <a:endParaRPr lang="en-US" dirty="0"/>
          </a:p>
          <a:p>
            <a:r>
              <a:rPr lang="en-US" b="1" u="sng" dirty="0"/>
              <a:t>Features of GNP</a:t>
            </a:r>
          </a:p>
          <a:p>
            <a:endParaRPr lang="en-US" b="1" u="sng" dirty="0"/>
          </a:p>
          <a:p>
            <a:r>
              <a:rPr lang="en-US" u="sng" dirty="0"/>
              <a:t>GNP is a flow concept</a:t>
            </a:r>
            <a:r>
              <a:rPr lang="en-US" dirty="0"/>
              <a:t>: GNP represents a flow. It is a quantity produced per unit of time. It is the value of final goods and services produced in a country during a given time period.</a:t>
            </a:r>
          </a:p>
          <a:p>
            <a:endParaRPr lang="en-US" dirty="0"/>
          </a:p>
          <a:p>
            <a:r>
              <a:rPr lang="en-US" u="sng" dirty="0"/>
              <a:t>GNP measures final output</a:t>
            </a:r>
            <a:r>
              <a:rPr lang="en-US" dirty="0"/>
              <a:t>: While calculating GNP, the market value of only final goods and services produced in a year are added up. Final goods are those goods which are purchased for final use in the market.</a:t>
            </a:r>
          </a:p>
          <a:p>
            <a:endParaRPr lang="en-US" dirty="0"/>
          </a:p>
          <a:p>
            <a:r>
              <a:rPr lang="en-US" u="sng" dirty="0"/>
              <a:t>GNP is the output produced by the citizens of a country</a:t>
            </a:r>
            <a:r>
              <a:rPr lang="en-US" dirty="0"/>
              <a:t>: Gross national product is the final output of goods and services produced by the citizens and businesses of a country during a given time period which is usually a year. For example, the economic activity carried out by the American citizens and businesses outside the country is counted in GNP. While the income of the residents who are not USA citizens is subtracted from GNP.</a:t>
            </a:r>
            <a:endParaRPr lang="en-IN" dirty="0"/>
          </a:p>
        </p:txBody>
      </p:sp>
    </p:spTree>
    <p:extLst>
      <p:ext uri="{BB962C8B-B14F-4D97-AF65-F5344CB8AC3E}">
        <p14:creationId xmlns:p14="http://schemas.microsoft.com/office/powerpoint/2010/main" val="3639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4B7958-0486-4B58-9862-458B0DA36202}"/>
              </a:ext>
            </a:extLst>
          </p:cNvPr>
          <p:cNvSpPr/>
          <p:nvPr/>
        </p:nvSpPr>
        <p:spPr>
          <a:xfrm>
            <a:off x="964733" y="675032"/>
            <a:ext cx="10712742" cy="5355312"/>
          </a:xfrm>
          <a:prstGeom prst="rect">
            <a:avLst/>
          </a:prstGeom>
        </p:spPr>
        <p:txBody>
          <a:bodyPr wrap="square">
            <a:spAutoFit/>
          </a:bodyPr>
          <a:lstStyle/>
          <a:p>
            <a:r>
              <a:rPr lang="en-US" dirty="0"/>
              <a:t>Gross Domestic Product (GDP)</a:t>
            </a:r>
          </a:p>
          <a:p>
            <a:r>
              <a:rPr lang="en-US" dirty="0"/>
              <a:t>“Gross domestic product (GDP) is defined as the total market value at current prices of all final goods and services produced within a year by the factors of production located within a country”.</a:t>
            </a:r>
          </a:p>
          <a:p>
            <a:endParaRPr lang="en-US" dirty="0"/>
          </a:p>
          <a:p>
            <a:r>
              <a:rPr lang="en-US" dirty="0"/>
              <a:t>The labour and the capital of a country working on its natural resources produce a certain aggregate of commodities, material and non-material every year. In addition to this, there may be foreign firms producing goods in the various sectors of the economy like mining, electricity, manufacturing etc.</a:t>
            </a:r>
          </a:p>
          <a:p>
            <a:endParaRPr lang="en-US" dirty="0"/>
          </a:p>
          <a:p>
            <a:r>
              <a:rPr lang="en-US" dirty="0"/>
              <a:t>If we add up the money value of all the final goods produced both by domestic and foreign-owned factors annually in the country and valued at market prices, it will be called gross domestic product (GDP).</a:t>
            </a:r>
          </a:p>
          <a:p>
            <a:endParaRPr lang="en-US" dirty="0"/>
          </a:p>
          <a:p>
            <a:r>
              <a:rPr lang="en-US" dirty="0"/>
              <a:t>Gross Domestic Product is the value of aggregate or total production of goods and services in a country in one year.</a:t>
            </a:r>
          </a:p>
          <a:p>
            <a:endParaRPr lang="en-US" dirty="0"/>
          </a:p>
          <a:p>
            <a:r>
              <a:rPr lang="en-US" dirty="0"/>
              <a:t>If we make a detailed list of all such commodities produced annually or measure the total goods produced during a year by weight or by volume, it will not give us any clear and concise impression about our total national output. So, what generally done is that the money value of all final goods and service produced during a year at current market prices is added up. This total current market value of all final goods and services produced in an economy in a year period is called gross domestic product (GDP).</a:t>
            </a:r>
            <a:endParaRPr lang="en-IN" dirty="0"/>
          </a:p>
        </p:txBody>
      </p:sp>
    </p:spTree>
    <p:extLst>
      <p:ext uri="{BB962C8B-B14F-4D97-AF65-F5344CB8AC3E}">
        <p14:creationId xmlns:p14="http://schemas.microsoft.com/office/powerpoint/2010/main" val="743757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629585-5ABE-4F75-AA18-C74CDA1A40F6}"/>
              </a:ext>
            </a:extLst>
          </p:cNvPr>
          <p:cNvSpPr/>
          <p:nvPr/>
        </p:nvSpPr>
        <p:spPr>
          <a:xfrm>
            <a:off x="302004" y="935577"/>
            <a:ext cx="11744587" cy="4801314"/>
          </a:xfrm>
          <a:prstGeom prst="rect">
            <a:avLst/>
          </a:prstGeom>
        </p:spPr>
        <p:txBody>
          <a:bodyPr wrap="square">
            <a:spAutoFit/>
          </a:bodyPr>
          <a:lstStyle/>
          <a:p>
            <a:r>
              <a:rPr lang="en-US" u="sng" dirty="0"/>
              <a:t>Distinction Between GDP and GNP</a:t>
            </a:r>
          </a:p>
          <a:p>
            <a:endParaRPr lang="en-US" dirty="0"/>
          </a:p>
          <a:p>
            <a:r>
              <a:rPr lang="en-US" b="1" u="sng" dirty="0"/>
              <a:t>Gross Domestic Product (GDP) </a:t>
            </a:r>
            <a:r>
              <a:rPr lang="en-US" dirty="0"/>
              <a:t>is the total market value of all final goods and services produced by factors of production within a nation’s border during a period of one year. In other words, GDP is a flow of products produced within the country by domestically located resources in a year.</a:t>
            </a:r>
          </a:p>
          <a:p>
            <a:endParaRPr lang="en-US" dirty="0"/>
          </a:p>
          <a:p>
            <a:r>
              <a:rPr lang="en-US" b="1" u="sng" dirty="0"/>
              <a:t>Gross National Product (GNP) </a:t>
            </a:r>
            <a:r>
              <a:rPr lang="en-US" dirty="0"/>
              <a:t>is the measure of all final goods and services produced by the citizens within their own country as well as outside the country during a period of one year. In other words, GNP expresses the money value of the flow of goods and services produced within the country and the net income received from abroad during a period of one year.</a:t>
            </a:r>
          </a:p>
          <a:p>
            <a:endParaRPr lang="en-US" dirty="0"/>
          </a:p>
          <a:p>
            <a:r>
              <a:rPr lang="en-US" dirty="0"/>
              <a:t>Thus when we move from GDP to GNP, we add factor income receipts from foreigners and subtract factor income payments to foreigners.</a:t>
            </a:r>
          </a:p>
          <a:p>
            <a:endParaRPr lang="en-US" dirty="0"/>
          </a:p>
          <a:p>
            <a:r>
              <a:rPr lang="en-US" dirty="0"/>
              <a:t>GDP = GNP – Net Income From Abroad </a:t>
            </a:r>
          </a:p>
          <a:p>
            <a:r>
              <a:rPr lang="en-US" dirty="0"/>
              <a:t>or</a:t>
            </a:r>
          </a:p>
          <a:p>
            <a:r>
              <a:rPr lang="en-US" dirty="0"/>
              <a:t>GNP= </a:t>
            </a:r>
            <a:r>
              <a:rPr lang="en-US" dirty="0" err="1"/>
              <a:t>GDP+Net</a:t>
            </a:r>
            <a:r>
              <a:rPr lang="en-US" dirty="0"/>
              <a:t> Income From Abroad </a:t>
            </a:r>
            <a:endParaRPr lang="en-IN" dirty="0"/>
          </a:p>
        </p:txBody>
      </p:sp>
    </p:spTree>
    <p:extLst>
      <p:ext uri="{BB962C8B-B14F-4D97-AF65-F5344CB8AC3E}">
        <p14:creationId xmlns:p14="http://schemas.microsoft.com/office/powerpoint/2010/main" val="3670570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629585-5ABE-4F75-AA18-C74CDA1A40F6}"/>
              </a:ext>
            </a:extLst>
          </p:cNvPr>
          <p:cNvSpPr/>
          <p:nvPr/>
        </p:nvSpPr>
        <p:spPr>
          <a:xfrm>
            <a:off x="970326" y="703574"/>
            <a:ext cx="9764785" cy="5450851"/>
          </a:xfrm>
          <a:prstGeom prst="rect">
            <a:avLst/>
          </a:prstGeom>
        </p:spPr>
        <p:txBody>
          <a:bodyPr wrap="square">
            <a:spAutoFit/>
          </a:bodyPr>
          <a:lstStyle/>
          <a:p>
            <a:pPr>
              <a:lnSpc>
                <a:spcPct val="150000"/>
              </a:lnSpc>
            </a:pPr>
            <a:r>
              <a:rPr lang="en-IN" dirty="0"/>
              <a:t>GNP  at  market price  –  depreciation                                             =                         NNP  at  market  price.</a:t>
            </a:r>
          </a:p>
          <a:p>
            <a:pPr>
              <a:lnSpc>
                <a:spcPct val="150000"/>
              </a:lnSpc>
            </a:pPr>
            <a:r>
              <a:rPr lang="en-IN" dirty="0"/>
              <a:t>GNP  at  market  price  –  net  income  from  abroad *                  =                         GDP  at  market  price.</a:t>
            </a:r>
          </a:p>
          <a:p>
            <a:pPr>
              <a:lnSpc>
                <a:spcPct val="150000"/>
              </a:lnSpc>
            </a:pPr>
            <a:r>
              <a:rPr lang="en-IN" dirty="0"/>
              <a:t>GNP  at  market  price  –  net  indirect  taxes**   		      =                         GNP  at  factor  cost.</a:t>
            </a:r>
          </a:p>
          <a:p>
            <a:pPr>
              <a:lnSpc>
                <a:spcPct val="150000"/>
              </a:lnSpc>
            </a:pPr>
            <a:r>
              <a:rPr lang="en-IN" dirty="0"/>
              <a:t>NNP  at  market  price –  net  income  from  abroad        	       =                        NDP  at  market  price.</a:t>
            </a:r>
          </a:p>
          <a:p>
            <a:pPr>
              <a:lnSpc>
                <a:spcPct val="150000"/>
              </a:lnSpc>
            </a:pPr>
            <a:r>
              <a:rPr lang="en-IN" dirty="0"/>
              <a:t>NNP  at  market  price  –  net  indirect  taxes                                 =                          NNP  at  factor  cost.</a:t>
            </a:r>
          </a:p>
          <a:p>
            <a:pPr>
              <a:lnSpc>
                <a:spcPct val="150000"/>
              </a:lnSpc>
            </a:pPr>
            <a:r>
              <a:rPr lang="en-IN" dirty="0"/>
              <a:t>GDP  at  market  price  –  net  indirect  taxes                                 =                          GDP  at  factor  cost.</a:t>
            </a:r>
          </a:p>
          <a:p>
            <a:pPr>
              <a:lnSpc>
                <a:spcPct val="150000"/>
              </a:lnSpc>
            </a:pPr>
            <a:r>
              <a:rPr lang="en-IN" dirty="0"/>
              <a:t>GNP  at  factor  cost  –  depreciation                                                =                          NNP  at  factor  cost.</a:t>
            </a:r>
          </a:p>
          <a:p>
            <a:pPr>
              <a:lnSpc>
                <a:spcPct val="150000"/>
              </a:lnSpc>
            </a:pPr>
            <a:r>
              <a:rPr lang="en-IN" dirty="0"/>
              <a:t>NDP  at  market  price  –  net  indirect  taxes                   	      =                           NDP  at  factor  cost.</a:t>
            </a:r>
          </a:p>
          <a:p>
            <a:pPr>
              <a:lnSpc>
                <a:spcPct val="150000"/>
              </a:lnSpc>
            </a:pPr>
            <a:r>
              <a:rPr lang="en-IN" dirty="0"/>
              <a:t>GDP  at  factor  cost  –  depreciation                                               =                            NDP  at  factor  cost</a:t>
            </a:r>
          </a:p>
          <a:p>
            <a:pPr>
              <a:lnSpc>
                <a:spcPct val="150000"/>
              </a:lnSpc>
            </a:pPr>
            <a:endParaRPr lang="en-IN" dirty="0"/>
          </a:p>
          <a:p>
            <a:pPr>
              <a:lnSpc>
                <a:spcPct val="150000"/>
              </a:lnSpc>
            </a:pPr>
            <a:r>
              <a:rPr lang="en-IN" dirty="0"/>
              <a:t>*net  income  from  abroad = Income earned by residents in other countries- income earned by foreigners in our country                </a:t>
            </a:r>
          </a:p>
          <a:p>
            <a:pPr>
              <a:lnSpc>
                <a:spcPct val="150000"/>
              </a:lnSpc>
            </a:pPr>
            <a:r>
              <a:rPr lang="en-IN" dirty="0"/>
              <a:t>**net  indirect  taxes =   (Indirect Taxes -subsidies)</a:t>
            </a:r>
          </a:p>
        </p:txBody>
      </p:sp>
    </p:spTree>
    <p:extLst>
      <p:ext uri="{BB962C8B-B14F-4D97-AF65-F5344CB8AC3E}">
        <p14:creationId xmlns:p14="http://schemas.microsoft.com/office/powerpoint/2010/main" val="2982054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A434D4F-F86C-49B1-BD15-41A74A2AEEDB}"/>
              </a:ext>
            </a:extLst>
          </p:cNvPr>
          <p:cNvSpPr/>
          <p:nvPr/>
        </p:nvSpPr>
        <p:spPr>
          <a:xfrm>
            <a:off x="679506" y="793866"/>
            <a:ext cx="11098635" cy="4247317"/>
          </a:xfrm>
          <a:prstGeom prst="rect">
            <a:avLst/>
          </a:prstGeom>
        </p:spPr>
        <p:txBody>
          <a:bodyPr wrap="square">
            <a:spAutoFit/>
          </a:bodyPr>
          <a:lstStyle/>
          <a:p>
            <a:r>
              <a:rPr lang="en-US" b="1" u="sng" dirty="0"/>
              <a:t>Income  Method </a:t>
            </a:r>
            <a:r>
              <a:rPr lang="en-US" dirty="0"/>
              <a:t> : Different  factors  of  production  pool  their  services  for  carrying  out production  activities.  These  factors  of  production,  in  return,  are  paid  for  their  services  in the  form  of  factor  incomes.  Thus  labour  gets  wages,  land  gets  rent,  capital  gets  interest and  entrepreneur  gets  profits.  In  other  words,  whatever  is  produced  by  a  producing  unit is  distributed  among  the  factors  of  production  for  their  services  and  aggregate  of  factor incomes  of  all  the  factors  of  production  of  all  the  producing  units  form  the  subject  matter of  calculation  of  national  income  by  income  method.</a:t>
            </a:r>
          </a:p>
          <a:p>
            <a:endParaRPr lang="en-US" dirty="0"/>
          </a:p>
          <a:p>
            <a:pPr marL="285750" indent="-285750">
              <a:buFont typeface="Arial" panose="020B0604020202020204" pitchFamily="34" charset="0"/>
              <a:buChar char="•"/>
            </a:pPr>
            <a:r>
              <a:rPr lang="en-US" dirty="0"/>
              <a:t>Only  incomes  earned  by  owners  of  primary  factors  of  production  are  included  in  national income.  </a:t>
            </a:r>
          </a:p>
          <a:p>
            <a:pPr marL="285750" indent="-285750">
              <a:buFont typeface="Arial" panose="020B0604020202020204" pitchFamily="34" charset="0"/>
              <a:buChar char="•"/>
            </a:pPr>
            <a:r>
              <a:rPr lang="en-US" dirty="0"/>
              <a:t>Transfer  incomes  are  excluded from  national  income.  </a:t>
            </a:r>
          </a:p>
          <a:p>
            <a:pPr marL="285750" indent="-285750">
              <a:buFont typeface="Arial" panose="020B0604020202020204" pitchFamily="34" charset="0"/>
              <a:buChar char="•"/>
            </a:pPr>
            <a:r>
              <a:rPr lang="en-US" dirty="0"/>
              <a:t>  Labour income  includes,  apart  from  wages  and  salaries,  bonus,  commission,  employers’  contribution to  provident  fund  and  compensations  in  kind.  </a:t>
            </a:r>
          </a:p>
          <a:p>
            <a:pPr marL="285750" indent="-285750">
              <a:buFont typeface="Arial" panose="020B0604020202020204" pitchFamily="34" charset="0"/>
              <a:buChar char="•"/>
            </a:pPr>
            <a:r>
              <a:rPr lang="en-US" dirty="0"/>
              <a:t>Non-labour  income  includes  dividends, undistributed  profits  of  corporations  before  taxes,  interest,  rent,  royalties  and  profits  of unincorporated  enterprises  and  of  government  enterprises.</a:t>
            </a:r>
          </a:p>
          <a:p>
            <a:pPr marL="285750" indent="-285750">
              <a:buFont typeface="Arial" panose="020B0604020202020204" pitchFamily="34" charset="0"/>
              <a:buChar char="•"/>
            </a:pPr>
            <a:r>
              <a:rPr lang="en-US" dirty="0"/>
              <a:t>A new  category  of  incomes,  called mixed  income  is  introduced  which  includes  all  those  incomes  which  are  difficult  to  separate (</a:t>
            </a:r>
            <a:endParaRPr lang="en-IN" dirty="0"/>
          </a:p>
        </p:txBody>
      </p:sp>
    </p:spTree>
    <p:extLst>
      <p:ext uri="{BB962C8B-B14F-4D97-AF65-F5344CB8AC3E}">
        <p14:creationId xmlns:p14="http://schemas.microsoft.com/office/powerpoint/2010/main" val="3787700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A434D4F-F86C-49B1-BD15-41A74A2AEEDB}"/>
              </a:ext>
            </a:extLst>
          </p:cNvPr>
          <p:cNvSpPr/>
          <p:nvPr/>
        </p:nvSpPr>
        <p:spPr>
          <a:xfrm>
            <a:off x="679506" y="793866"/>
            <a:ext cx="10687577" cy="5078313"/>
          </a:xfrm>
          <a:prstGeom prst="rect">
            <a:avLst/>
          </a:prstGeom>
        </p:spPr>
        <p:txBody>
          <a:bodyPr wrap="square">
            <a:spAutoFit/>
          </a:bodyPr>
          <a:lstStyle/>
          <a:p>
            <a:r>
              <a:rPr lang="en-US" dirty="0"/>
              <a:t>(ii</a:t>
            </a:r>
            <a:r>
              <a:rPr lang="en-US" u="sng" dirty="0"/>
              <a:t>) Income  Method  </a:t>
            </a:r>
            <a:r>
              <a:rPr lang="en-US" dirty="0"/>
              <a:t>: Different  factors  of  production  pool  their  services  for  carrying  out production  activities.  These  factors  of  production,  in  return,  are  paid  for  their  services  in the  form  of  factor  incomes.  Thus  labour  gets  wages,  land  gets  rent,  capital  gets  interest and  entrepreneur  gets  profits.  In  other  words,  whatever  is  produced  by  a  producing  unit is  distributed  among  the  factors  of  production  for  their  services  and  aggregate  of  factor incomes  of  all  the  factors  of  production  of  all  the  producing  units  form  the  subject  matter of  calculation  of  national  income  by  income  method.</a:t>
            </a:r>
          </a:p>
          <a:p>
            <a:endParaRPr lang="en-US" dirty="0"/>
          </a:p>
          <a:p>
            <a:r>
              <a:rPr lang="en-US" dirty="0"/>
              <a:t> (</a:t>
            </a:r>
            <a:r>
              <a:rPr lang="en-US" dirty="0" err="1"/>
              <a:t>i</a:t>
            </a:r>
            <a:r>
              <a:rPr lang="en-US" dirty="0"/>
              <a:t>) Compensation to employees – It is the largest component of national income. It consists of wages and salaries paid by the firms to the workers for their labour services.</a:t>
            </a:r>
          </a:p>
          <a:p>
            <a:endParaRPr lang="en-US" dirty="0"/>
          </a:p>
          <a:p>
            <a:r>
              <a:rPr lang="en-US" dirty="0"/>
              <a:t>(ii) Interest – Interest is the payment for the use of funds in a year. The payment is made by private businesses to households who have lent money to them.</a:t>
            </a:r>
          </a:p>
          <a:p>
            <a:endParaRPr lang="en-US" dirty="0"/>
          </a:p>
          <a:p>
            <a:r>
              <a:rPr lang="en-US" dirty="0"/>
              <a:t>(iii) Rents – Rent is all income earned by individuals for the use of their real assets such as building, farms etc.</a:t>
            </a:r>
          </a:p>
          <a:p>
            <a:endParaRPr lang="en-US" dirty="0"/>
          </a:p>
          <a:p>
            <a:r>
              <a:rPr lang="en-US" dirty="0"/>
              <a:t>(iv) Profits – Profit is the amount which is left after compensation to employees, rent, interest has been paid out.</a:t>
            </a:r>
          </a:p>
          <a:p>
            <a:r>
              <a:rPr lang="en-US" dirty="0"/>
              <a:t> </a:t>
            </a:r>
          </a:p>
          <a:p>
            <a:r>
              <a:rPr lang="en-US" dirty="0"/>
              <a:t>   </a:t>
            </a:r>
          </a:p>
        </p:txBody>
      </p:sp>
    </p:spTree>
    <p:extLst>
      <p:ext uri="{BB962C8B-B14F-4D97-AF65-F5344CB8AC3E}">
        <p14:creationId xmlns:p14="http://schemas.microsoft.com/office/powerpoint/2010/main" val="119171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A434D4F-F86C-49B1-BD15-41A74A2AEEDB}"/>
              </a:ext>
            </a:extLst>
          </p:cNvPr>
          <p:cNvSpPr/>
          <p:nvPr/>
        </p:nvSpPr>
        <p:spPr>
          <a:xfrm>
            <a:off x="679506" y="793866"/>
            <a:ext cx="11098635" cy="5909310"/>
          </a:xfrm>
          <a:prstGeom prst="rect">
            <a:avLst/>
          </a:prstGeom>
        </p:spPr>
        <p:txBody>
          <a:bodyPr wrap="square">
            <a:spAutoFit/>
          </a:bodyPr>
          <a:lstStyle/>
          <a:p>
            <a:r>
              <a:rPr lang="en-US" dirty="0"/>
              <a:t>For measuring GNP at market price, the economists use the </a:t>
            </a:r>
            <a:r>
              <a:rPr lang="en-US" b="1" u="sng" dirty="0"/>
              <a:t>Expenditure Approach.</a:t>
            </a:r>
          </a:p>
          <a:p>
            <a:endParaRPr lang="en-US" dirty="0"/>
          </a:p>
          <a:p>
            <a:r>
              <a:rPr lang="en-US" dirty="0"/>
              <a:t>According to this approach, there are four categories of expenditures which are added together to measure Gross National Product (GNP) at Market Price,</a:t>
            </a:r>
          </a:p>
          <a:p>
            <a:r>
              <a:rPr lang="en-US" dirty="0"/>
              <a:t>(</a:t>
            </a:r>
            <a:r>
              <a:rPr lang="en-US" dirty="0" err="1"/>
              <a:t>i</a:t>
            </a:r>
            <a:r>
              <a:rPr lang="en-US" dirty="0"/>
              <a:t>) Consumption (ii) Investment  (iii) Government Expenditure (iv) Net exports(X-M)</a:t>
            </a:r>
          </a:p>
          <a:p>
            <a:endParaRPr lang="en-US" dirty="0"/>
          </a:p>
          <a:p>
            <a:r>
              <a:rPr lang="en-US" dirty="0"/>
              <a:t>These four types of expenditures are explained in brief:</a:t>
            </a:r>
          </a:p>
          <a:p>
            <a:endParaRPr lang="en-US" dirty="0"/>
          </a:p>
          <a:p>
            <a:r>
              <a:rPr lang="en-US" dirty="0"/>
              <a:t>(</a:t>
            </a:r>
            <a:r>
              <a:rPr lang="en-US" dirty="0" err="1"/>
              <a:t>i</a:t>
            </a:r>
            <a:r>
              <a:rPr lang="en-US" dirty="0"/>
              <a:t>) Consumption Expenditure (C): It includes all personal expenditure incurred by the citizens of a country on durable and non-durable goods in a period of one year.</a:t>
            </a:r>
          </a:p>
          <a:p>
            <a:endParaRPr lang="en-US" dirty="0"/>
          </a:p>
          <a:p>
            <a:r>
              <a:rPr lang="en-US" dirty="0"/>
              <a:t>(ii) Investment (I): It is the total expenditure incurred by firms or households on capital goods.</a:t>
            </a:r>
          </a:p>
          <a:p>
            <a:endParaRPr lang="en-US" dirty="0"/>
          </a:p>
          <a:p>
            <a:r>
              <a:rPr lang="en-US" dirty="0"/>
              <a:t>(iii) Govt. expenditures (G): It includes all types of expenditure incurred by Federal, Provincial, Local Councils on the purchases of goods and services such as national defence, law and order, street lighting etc.</a:t>
            </a:r>
          </a:p>
          <a:p>
            <a:endParaRPr lang="en-US" dirty="0"/>
          </a:p>
          <a:p>
            <a:r>
              <a:rPr lang="en-US" dirty="0"/>
              <a:t>(iv) Net Exports (X – M): Net exports of goods and services are the value of exports minus the value of imports.</a:t>
            </a:r>
          </a:p>
          <a:p>
            <a:r>
              <a:rPr lang="en-US" dirty="0"/>
              <a:t>Formula for Gross Profit:</a:t>
            </a:r>
          </a:p>
          <a:p>
            <a:r>
              <a:rPr lang="en-US" dirty="0"/>
              <a:t>GNP = C + I + G + (X – M)</a:t>
            </a:r>
          </a:p>
          <a:p>
            <a:r>
              <a:rPr lang="en-US" dirty="0"/>
              <a:t>Where:</a:t>
            </a:r>
          </a:p>
          <a:p>
            <a:r>
              <a:rPr lang="en-US" dirty="0"/>
              <a:t>C = Consumption, I = Investment, G = Government Expenditure and X – M = Net exports</a:t>
            </a:r>
            <a:endParaRPr lang="en-IN" dirty="0"/>
          </a:p>
        </p:txBody>
      </p:sp>
    </p:spTree>
    <p:extLst>
      <p:ext uri="{BB962C8B-B14F-4D97-AF65-F5344CB8AC3E}">
        <p14:creationId xmlns:p14="http://schemas.microsoft.com/office/powerpoint/2010/main" val="9266224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224</TotalTime>
  <Words>1689</Words>
  <Application>Microsoft Office PowerPoint</Application>
  <PresentationFormat>Widescreen</PresentationFormat>
  <Paragraphs>93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DRMD</dc:creator>
  <cp:lastModifiedBy>DRMD</cp:lastModifiedBy>
  <cp:revision>21</cp:revision>
  <dcterms:created xsi:type="dcterms:W3CDTF">2020-05-29T00:27:55Z</dcterms:created>
  <dcterms:modified xsi:type="dcterms:W3CDTF">2023-11-28T14:20:33Z</dcterms:modified>
</cp:coreProperties>
</file>