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hyperlink" Target="https://gamma.app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hyperlink" Target="https://gamma.app" TargetMode="External"/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" TargetMode="External"/><Relationship Id="rId1" Type="http://schemas.openxmlformats.org/officeDocument/2006/relationships/image" Target="../media/image-4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" TargetMode="External"/><Relationship Id="rId1" Type="http://schemas.openxmlformats.org/officeDocument/2006/relationships/image" Target="../media/image-5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hyperlink" Target="https://gamma.app" TargetMode="External"/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" TargetMode="External"/><Relationship Id="rId1" Type="http://schemas.openxmlformats.org/officeDocument/2006/relationships/image" Target="../media/image-8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319599" y="1840349"/>
            <a:ext cx="7477601" cy="2499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6561"/>
              </a:lnSpc>
              <a:buNone/>
            </a:pPr>
            <a:r>
              <a:rPr lang="en-US" sz="5249" b="1" spc="-157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Power of Management Control Systems</a:t>
            </a:r>
            <a:endParaRPr lang="en-US" sz="5249" dirty="0"/>
          </a:p>
        </p:txBody>
      </p:sp>
      <p:sp>
        <p:nvSpPr>
          <p:cNvPr id="6" name="Text 3"/>
          <p:cNvSpPr/>
          <p:nvPr/>
        </p:nvSpPr>
        <p:spPr>
          <a:xfrm>
            <a:off x="6319599" y="4673203"/>
            <a:ext cx="747760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management control system is the backbone of any organization. It enables businesses to monitor and manage their operations effectively, providing a solid foundation for growth and success.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6319599" y="5989320"/>
            <a:ext cx="355402" cy="355402"/>
          </a:xfrm>
          <a:prstGeom prst="roundRect">
            <a:avLst>
              <a:gd name="adj" fmla="val 25726039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7219" y="5996940"/>
            <a:ext cx="340162" cy="34016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786086" y="5994797"/>
            <a:ext cx="1911429" cy="38885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3062"/>
              </a:lnSpc>
              <a:buNone/>
            </a:pPr>
            <a:r>
              <a:rPr lang="en-US" sz="2187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by neha bathla</a:t>
            </a:r>
            <a:endParaRPr lang="en-US" sz="2187" dirty="0"/>
          </a:p>
        </p:txBody>
      </p:sp>
      <p:pic>
        <p:nvPicPr>
          <p:cNvPr id="10" name="Image 2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692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74689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95976" y="3352800"/>
            <a:ext cx="10438448" cy="13732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5407"/>
              </a:lnSpc>
              <a:buNone/>
            </a:pPr>
            <a:r>
              <a:rPr lang="en-US" sz="4326" b="1" spc="-130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Definition of Management Control System</a:t>
            </a:r>
            <a:endParaRPr lang="en-US" sz="4326" dirty="0"/>
          </a:p>
        </p:txBody>
      </p:sp>
      <p:sp>
        <p:nvSpPr>
          <p:cNvPr id="6" name="Shape 3"/>
          <p:cNvSpPr/>
          <p:nvPr/>
        </p:nvSpPr>
        <p:spPr>
          <a:xfrm>
            <a:off x="2095976" y="5227320"/>
            <a:ext cx="494348" cy="494348"/>
          </a:xfrm>
          <a:prstGeom prst="roundRect">
            <a:avLst>
              <a:gd name="adj" fmla="val 20004"/>
            </a:avLst>
          </a:prstGeom>
          <a:solidFill>
            <a:srgbClr val="DADBF1"/>
          </a:solidFill>
          <a:ln w="13692">
            <a:solidFill>
              <a:srgbClr val="B5B7E3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261473" y="5268397"/>
            <a:ext cx="163354" cy="41207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44"/>
              </a:lnSpc>
              <a:buNone/>
            </a:pPr>
            <a:r>
              <a:rPr lang="en-US" sz="2596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596" dirty="0"/>
          </a:p>
        </p:txBody>
      </p:sp>
      <p:sp>
        <p:nvSpPr>
          <p:cNvPr id="8" name="Text 5"/>
          <p:cNvSpPr/>
          <p:nvPr/>
        </p:nvSpPr>
        <p:spPr>
          <a:xfrm>
            <a:off x="2809994" y="5302806"/>
            <a:ext cx="2197537" cy="34325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04"/>
              </a:lnSpc>
              <a:buNone/>
            </a:pPr>
            <a:r>
              <a:rPr lang="en-US" sz="2163" b="1" spc="-6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Control</a:t>
            </a:r>
            <a:endParaRPr lang="en-US" sz="2163" dirty="0"/>
          </a:p>
        </p:txBody>
      </p:sp>
      <p:sp>
        <p:nvSpPr>
          <p:cNvPr id="9" name="Text 6"/>
          <p:cNvSpPr/>
          <p:nvPr/>
        </p:nvSpPr>
        <p:spPr>
          <a:xfrm>
            <a:off x="2809994" y="5865733"/>
            <a:ext cx="2619018" cy="17579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69"/>
              </a:lnSpc>
              <a:buNone/>
            </a:pPr>
            <a:r>
              <a:rPr lang="en-US" sz="173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process that ensures that resources are used efficiently and effectively to achieve organizational goals.</a:t>
            </a:r>
            <a:endParaRPr lang="en-US" sz="1730" dirty="0"/>
          </a:p>
        </p:txBody>
      </p:sp>
      <p:sp>
        <p:nvSpPr>
          <p:cNvPr id="10" name="Shape 7"/>
          <p:cNvSpPr/>
          <p:nvPr/>
        </p:nvSpPr>
        <p:spPr>
          <a:xfrm>
            <a:off x="5648682" y="5227320"/>
            <a:ext cx="494348" cy="494348"/>
          </a:xfrm>
          <a:prstGeom prst="roundRect">
            <a:avLst>
              <a:gd name="adj" fmla="val 20004"/>
            </a:avLst>
          </a:prstGeom>
          <a:solidFill>
            <a:srgbClr val="DADBF1"/>
          </a:solidFill>
          <a:ln w="13692">
            <a:solidFill>
              <a:srgbClr val="B5B7E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795129" y="5268397"/>
            <a:ext cx="201454" cy="41207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44"/>
              </a:lnSpc>
              <a:buNone/>
            </a:pPr>
            <a:r>
              <a:rPr lang="en-US" sz="2596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596" dirty="0"/>
          </a:p>
        </p:txBody>
      </p:sp>
      <p:sp>
        <p:nvSpPr>
          <p:cNvPr id="12" name="Text 9"/>
          <p:cNvSpPr/>
          <p:nvPr/>
        </p:nvSpPr>
        <p:spPr>
          <a:xfrm>
            <a:off x="6362700" y="5302806"/>
            <a:ext cx="2197537" cy="34325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04"/>
              </a:lnSpc>
              <a:buNone/>
            </a:pPr>
            <a:r>
              <a:rPr lang="en-US" sz="2163" b="1" spc="-6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Management</a:t>
            </a:r>
            <a:endParaRPr lang="en-US" sz="2163" dirty="0"/>
          </a:p>
        </p:txBody>
      </p:sp>
      <p:sp>
        <p:nvSpPr>
          <p:cNvPr id="13" name="Text 10"/>
          <p:cNvSpPr/>
          <p:nvPr/>
        </p:nvSpPr>
        <p:spPr>
          <a:xfrm>
            <a:off x="6362700" y="5865733"/>
            <a:ext cx="2619018" cy="17579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69"/>
              </a:lnSpc>
              <a:buNone/>
            </a:pPr>
            <a:r>
              <a:rPr lang="en-US" sz="173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coordination of all the activities to meet organizational objectives by planning, organizing, directing, and controlling.</a:t>
            </a:r>
            <a:endParaRPr lang="en-US" sz="1730" dirty="0"/>
          </a:p>
        </p:txBody>
      </p:sp>
      <p:sp>
        <p:nvSpPr>
          <p:cNvPr id="14" name="Shape 11"/>
          <p:cNvSpPr/>
          <p:nvPr/>
        </p:nvSpPr>
        <p:spPr>
          <a:xfrm>
            <a:off x="9201388" y="5227320"/>
            <a:ext cx="494348" cy="494348"/>
          </a:xfrm>
          <a:prstGeom prst="roundRect">
            <a:avLst>
              <a:gd name="adj" fmla="val 20004"/>
            </a:avLst>
          </a:prstGeom>
          <a:solidFill>
            <a:srgbClr val="DADBF1"/>
          </a:solidFill>
          <a:ln w="13692">
            <a:solidFill>
              <a:srgbClr val="B5B7E3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344025" y="5268397"/>
            <a:ext cx="209074" cy="41207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44"/>
              </a:lnSpc>
              <a:buNone/>
            </a:pPr>
            <a:r>
              <a:rPr lang="en-US" sz="2596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596" dirty="0"/>
          </a:p>
        </p:txBody>
      </p:sp>
      <p:sp>
        <p:nvSpPr>
          <p:cNvPr id="16" name="Text 13"/>
          <p:cNvSpPr/>
          <p:nvPr/>
        </p:nvSpPr>
        <p:spPr>
          <a:xfrm>
            <a:off x="9915406" y="5302806"/>
            <a:ext cx="2197537" cy="34325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04"/>
              </a:lnSpc>
              <a:buNone/>
            </a:pPr>
            <a:r>
              <a:rPr lang="en-US" sz="2163" b="1" spc="-6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</a:t>
            </a:r>
            <a:endParaRPr lang="en-US" sz="2163" dirty="0"/>
          </a:p>
        </p:txBody>
      </p:sp>
      <p:sp>
        <p:nvSpPr>
          <p:cNvPr id="17" name="Text 14"/>
          <p:cNvSpPr/>
          <p:nvPr/>
        </p:nvSpPr>
        <p:spPr>
          <a:xfrm>
            <a:off x="9915406" y="5865733"/>
            <a:ext cx="2619018" cy="14063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69"/>
              </a:lnSpc>
              <a:buNone/>
            </a:pPr>
            <a:r>
              <a:rPr lang="en-US" sz="173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set of interrelated elements that work together to achieve a common goal.</a:t>
            </a:r>
            <a:endParaRPr lang="en-US" sz="1730" dirty="0"/>
          </a:p>
        </p:txBody>
      </p:sp>
      <p:pic>
        <p:nvPicPr>
          <p:cNvPr id="18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7993" y="867727"/>
            <a:ext cx="1055441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Importance of Implementing a Management Control System</a:t>
            </a:r>
            <a:endParaRPr lang="en-US" sz="4374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7993" y="2700814"/>
            <a:ext cx="3295888" cy="203692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037993" y="5015389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Efficiency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037993" y="5584746"/>
            <a:ext cx="3295888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Prevents disorganization and chaos in operations, which leads to more streamlined processes and increased productivity.</a:t>
            </a:r>
            <a:endParaRPr lang="en-US" sz="17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137" y="2700814"/>
            <a:ext cx="3296007" cy="203704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667137" y="5015508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Growth</a:t>
            </a:r>
            <a:endParaRPr lang="en-US" sz="2187" dirty="0"/>
          </a:p>
        </p:txBody>
      </p:sp>
      <p:sp>
        <p:nvSpPr>
          <p:cNvPr id="10" name="Text 6"/>
          <p:cNvSpPr/>
          <p:nvPr/>
        </p:nvSpPr>
        <p:spPr>
          <a:xfrm>
            <a:off x="5667137" y="5584865"/>
            <a:ext cx="329600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Provides a roadmap for business growth and expansion, allowing for scalability and long-term success.</a:t>
            </a:r>
            <a:endParaRPr lang="en-US" sz="17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6400" y="2700814"/>
            <a:ext cx="3296007" cy="203704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296400" y="5015508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Control</a:t>
            </a:r>
            <a:endParaRPr lang="en-US" sz="2187" dirty="0"/>
          </a:p>
        </p:txBody>
      </p:sp>
      <p:sp>
        <p:nvSpPr>
          <p:cNvPr id="13" name="Text 8"/>
          <p:cNvSpPr/>
          <p:nvPr/>
        </p:nvSpPr>
        <p:spPr>
          <a:xfrm>
            <a:off x="9296400" y="5584865"/>
            <a:ext cx="3296007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Enforces discipline and control over key business functions to ensure that the organization is moving in the right direction with the right priorities.</a:t>
            </a:r>
            <a:endParaRPr lang="en-US" sz="1750" dirty="0"/>
          </a:p>
        </p:txBody>
      </p:sp>
      <p:pic>
        <p:nvPicPr>
          <p:cNvPr id="14" name="Image 3" descr="preencoded.png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2263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624376" y="543044"/>
            <a:ext cx="9381649" cy="12342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860"/>
              </a:lnSpc>
              <a:buNone/>
            </a:pPr>
            <a:r>
              <a:rPr lang="en-US" sz="3888" b="1" spc="-117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Components of a Management Control System</a:t>
            </a:r>
            <a:endParaRPr lang="en-US" sz="3888" dirty="0"/>
          </a:p>
        </p:txBody>
      </p:sp>
      <p:sp>
        <p:nvSpPr>
          <p:cNvPr id="5" name="Shape 3"/>
          <p:cNvSpPr/>
          <p:nvPr/>
        </p:nvSpPr>
        <p:spPr>
          <a:xfrm>
            <a:off x="7295555" y="2172176"/>
            <a:ext cx="39410" cy="5514380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6" name="Shape 4"/>
          <p:cNvSpPr/>
          <p:nvPr/>
        </p:nvSpPr>
        <p:spPr>
          <a:xfrm>
            <a:off x="7537371" y="2528947"/>
            <a:ext cx="691277" cy="39410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7" name="Shape 5"/>
          <p:cNvSpPr/>
          <p:nvPr/>
        </p:nvSpPr>
        <p:spPr>
          <a:xfrm>
            <a:off x="7093029" y="2326481"/>
            <a:ext cx="444341" cy="444341"/>
          </a:xfrm>
          <a:prstGeom prst="roundRect">
            <a:avLst>
              <a:gd name="adj" fmla="val 20003"/>
            </a:avLst>
          </a:prstGeom>
          <a:solidFill>
            <a:srgbClr val="DADBF1"/>
          </a:solidFill>
          <a:ln w="12263">
            <a:solidFill>
              <a:srgbClr val="B5B7E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248525" y="2363510"/>
            <a:ext cx="133231" cy="37028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916"/>
              </a:lnSpc>
              <a:buNone/>
            </a:pPr>
            <a:r>
              <a:rPr lang="en-US" sz="2333" b="1" spc="-31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333" dirty="0"/>
          </a:p>
        </p:txBody>
      </p:sp>
      <p:sp>
        <p:nvSpPr>
          <p:cNvPr id="9" name="Text 7"/>
          <p:cNvSpPr/>
          <p:nvPr/>
        </p:nvSpPr>
        <p:spPr>
          <a:xfrm>
            <a:off x="8401407" y="2369582"/>
            <a:ext cx="2091809" cy="3086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430"/>
              </a:lnSpc>
              <a:buNone/>
            </a:pPr>
            <a:r>
              <a:rPr lang="en-US" sz="1944" b="1" spc="-5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Strategic Planning</a:t>
            </a:r>
            <a:endParaRPr lang="en-US" sz="1944" dirty="0"/>
          </a:p>
        </p:txBody>
      </p:sp>
      <p:sp>
        <p:nvSpPr>
          <p:cNvPr id="10" name="Text 8"/>
          <p:cNvSpPr/>
          <p:nvPr/>
        </p:nvSpPr>
        <p:spPr>
          <a:xfrm>
            <a:off x="8401407" y="2875597"/>
            <a:ext cx="3604617" cy="9479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488"/>
              </a:lnSpc>
              <a:buNone/>
            </a:pPr>
            <a:r>
              <a:rPr lang="en-US" sz="1555" spc="-31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Development of long-term business plans that lay out clear objectives and goals.</a:t>
            </a:r>
            <a:endParaRPr lang="en-US" sz="1555" dirty="0"/>
          </a:p>
        </p:txBody>
      </p:sp>
      <p:sp>
        <p:nvSpPr>
          <p:cNvPr id="11" name="Shape 9"/>
          <p:cNvSpPr/>
          <p:nvPr/>
        </p:nvSpPr>
        <p:spPr>
          <a:xfrm>
            <a:off x="6401753" y="3516332"/>
            <a:ext cx="691277" cy="39410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12" name="Shape 10"/>
          <p:cNvSpPr/>
          <p:nvPr/>
        </p:nvSpPr>
        <p:spPr>
          <a:xfrm>
            <a:off x="7093029" y="3313867"/>
            <a:ext cx="444341" cy="444341"/>
          </a:xfrm>
          <a:prstGeom prst="roundRect">
            <a:avLst>
              <a:gd name="adj" fmla="val 20003"/>
            </a:avLst>
          </a:prstGeom>
          <a:solidFill>
            <a:srgbClr val="DADBF1"/>
          </a:solidFill>
          <a:ln w="12263">
            <a:solidFill>
              <a:srgbClr val="B5B7E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225665" y="3350895"/>
            <a:ext cx="178951" cy="37028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916"/>
              </a:lnSpc>
              <a:buNone/>
            </a:pPr>
            <a:r>
              <a:rPr lang="en-US" sz="2333" b="1" spc="-31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333" dirty="0"/>
          </a:p>
        </p:txBody>
      </p:sp>
      <p:sp>
        <p:nvSpPr>
          <p:cNvPr id="14" name="Text 12"/>
          <p:cNvSpPr/>
          <p:nvPr/>
        </p:nvSpPr>
        <p:spPr>
          <a:xfrm>
            <a:off x="3190875" y="3356967"/>
            <a:ext cx="3038118" cy="3086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r" indent="0" marL="0">
              <a:lnSpc>
                <a:spcPts val="2430"/>
              </a:lnSpc>
              <a:buNone/>
            </a:pPr>
            <a:r>
              <a:rPr lang="en-US" sz="1944" b="1" spc="-5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Budgeting and Forecasting</a:t>
            </a:r>
            <a:endParaRPr lang="en-US" sz="1944" dirty="0"/>
          </a:p>
        </p:txBody>
      </p:sp>
      <p:sp>
        <p:nvSpPr>
          <p:cNvPr id="15" name="Text 13"/>
          <p:cNvSpPr/>
          <p:nvPr/>
        </p:nvSpPr>
        <p:spPr>
          <a:xfrm>
            <a:off x="2624376" y="3862983"/>
            <a:ext cx="3604617" cy="12639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488"/>
              </a:lnSpc>
              <a:buNone/>
            </a:pPr>
            <a:r>
              <a:rPr lang="en-US" sz="1555" spc="-31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Preparation of financial budgets based on expected demand, revenue, and expenses helps in identifying deviations and taking corrective measures.</a:t>
            </a:r>
            <a:endParaRPr lang="en-US" sz="1555" dirty="0"/>
          </a:p>
        </p:txBody>
      </p:sp>
      <p:sp>
        <p:nvSpPr>
          <p:cNvPr id="16" name="Shape 14"/>
          <p:cNvSpPr/>
          <p:nvPr/>
        </p:nvSpPr>
        <p:spPr>
          <a:xfrm>
            <a:off x="7537371" y="4697432"/>
            <a:ext cx="691277" cy="39410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17" name="Shape 15"/>
          <p:cNvSpPr/>
          <p:nvPr/>
        </p:nvSpPr>
        <p:spPr>
          <a:xfrm>
            <a:off x="7093029" y="4494967"/>
            <a:ext cx="444341" cy="444341"/>
          </a:xfrm>
          <a:prstGeom prst="roundRect">
            <a:avLst>
              <a:gd name="adj" fmla="val 20003"/>
            </a:avLst>
          </a:prstGeom>
          <a:solidFill>
            <a:srgbClr val="DADBF1"/>
          </a:solidFill>
          <a:ln w="12263">
            <a:solidFill>
              <a:srgbClr val="B5B7E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221855" y="4531995"/>
            <a:ext cx="186571" cy="37028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916"/>
              </a:lnSpc>
              <a:buNone/>
            </a:pPr>
            <a:r>
              <a:rPr lang="en-US" sz="2333" b="1" spc="-31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333" dirty="0"/>
          </a:p>
        </p:txBody>
      </p:sp>
      <p:sp>
        <p:nvSpPr>
          <p:cNvPr id="19" name="Text 17"/>
          <p:cNvSpPr/>
          <p:nvPr/>
        </p:nvSpPr>
        <p:spPr>
          <a:xfrm>
            <a:off x="8401407" y="4538067"/>
            <a:ext cx="3604617" cy="6172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430"/>
              </a:lnSpc>
              <a:buNone/>
            </a:pPr>
            <a:r>
              <a:rPr lang="en-US" sz="1944" b="1" spc="-5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Performance Monitoring &amp; Reporting</a:t>
            </a:r>
            <a:endParaRPr lang="en-US" sz="1944" dirty="0"/>
          </a:p>
        </p:txBody>
      </p:sp>
      <p:sp>
        <p:nvSpPr>
          <p:cNvPr id="20" name="Text 18"/>
          <p:cNvSpPr/>
          <p:nvPr/>
        </p:nvSpPr>
        <p:spPr>
          <a:xfrm>
            <a:off x="8401407" y="5352693"/>
            <a:ext cx="3604617" cy="9479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488"/>
              </a:lnSpc>
              <a:buNone/>
            </a:pPr>
            <a:r>
              <a:rPr lang="en-US" sz="1555" spc="-31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Monitoring and reporting of progress against objectives and evaluating performance against benchmarks.</a:t>
            </a:r>
            <a:endParaRPr lang="en-US" sz="1555" dirty="0"/>
          </a:p>
        </p:txBody>
      </p:sp>
      <p:sp>
        <p:nvSpPr>
          <p:cNvPr id="21" name="Shape 19"/>
          <p:cNvSpPr/>
          <p:nvPr/>
        </p:nvSpPr>
        <p:spPr>
          <a:xfrm>
            <a:off x="6401753" y="5878532"/>
            <a:ext cx="691277" cy="39410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22" name="Shape 20"/>
          <p:cNvSpPr/>
          <p:nvPr/>
        </p:nvSpPr>
        <p:spPr>
          <a:xfrm>
            <a:off x="7093029" y="5676067"/>
            <a:ext cx="444341" cy="444341"/>
          </a:xfrm>
          <a:prstGeom prst="roundRect">
            <a:avLst>
              <a:gd name="adj" fmla="val 20003"/>
            </a:avLst>
          </a:prstGeom>
          <a:solidFill>
            <a:srgbClr val="DADBF1"/>
          </a:solidFill>
          <a:ln w="12263">
            <a:solidFill>
              <a:srgbClr val="B5B7E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218045" y="5713095"/>
            <a:ext cx="194191" cy="37028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916"/>
              </a:lnSpc>
              <a:buNone/>
            </a:pPr>
            <a:r>
              <a:rPr lang="en-US" sz="2333" b="1" spc="-31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2333" dirty="0"/>
          </a:p>
        </p:txBody>
      </p:sp>
      <p:sp>
        <p:nvSpPr>
          <p:cNvPr id="24" name="Text 22"/>
          <p:cNvSpPr/>
          <p:nvPr/>
        </p:nvSpPr>
        <p:spPr>
          <a:xfrm>
            <a:off x="4175998" y="5719167"/>
            <a:ext cx="2052995" cy="3086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r" indent="0" marL="0">
              <a:lnSpc>
                <a:spcPts val="2430"/>
              </a:lnSpc>
              <a:buNone/>
            </a:pPr>
            <a:r>
              <a:rPr lang="en-US" sz="1944" b="1" spc="-5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Risk Management</a:t>
            </a:r>
            <a:endParaRPr lang="en-US" sz="1944" dirty="0"/>
          </a:p>
        </p:txBody>
      </p:sp>
      <p:sp>
        <p:nvSpPr>
          <p:cNvPr id="25" name="Text 23"/>
          <p:cNvSpPr/>
          <p:nvPr/>
        </p:nvSpPr>
        <p:spPr>
          <a:xfrm>
            <a:off x="2624376" y="6225183"/>
            <a:ext cx="3604617" cy="12639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488"/>
              </a:lnSpc>
              <a:buNone/>
            </a:pPr>
            <a:r>
              <a:rPr lang="en-US" sz="1555" spc="-31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Identifying, assessing, and managing key business risks to ensure that the organization maintains adequate insurance and contingency plans.</a:t>
            </a:r>
            <a:endParaRPr lang="en-US" sz="1555" dirty="0"/>
          </a:p>
        </p:txBody>
      </p:sp>
      <p:pic>
        <p:nvPicPr>
          <p:cNvPr id="26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7993" y="1157288"/>
            <a:ext cx="1055441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Different Types of Management Control Systems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2037993" y="2990374"/>
            <a:ext cx="5166122" cy="1752124"/>
          </a:xfrm>
          <a:prstGeom prst="roundRect">
            <a:avLst>
              <a:gd name="adj" fmla="val 5707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273975" y="3226356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Bureaucratic</a:t>
            </a:r>
            <a:endParaRPr lang="en-US" sz="2187" dirty="0"/>
          </a:p>
        </p:txBody>
      </p:sp>
      <p:sp>
        <p:nvSpPr>
          <p:cNvPr id="7" name="Text 5"/>
          <p:cNvSpPr/>
          <p:nvPr/>
        </p:nvSpPr>
        <p:spPr>
          <a:xfrm>
            <a:off x="2273975" y="3795713"/>
            <a:ext cx="469415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use of authority, hierarchy, and rules to implement control mechanisms.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7426285" y="2990374"/>
            <a:ext cx="5166122" cy="1752124"/>
          </a:xfrm>
          <a:prstGeom prst="roundRect">
            <a:avLst>
              <a:gd name="adj" fmla="val 5707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62267" y="3226356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Normative</a:t>
            </a:r>
            <a:endParaRPr lang="en-US" sz="2187" dirty="0"/>
          </a:p>
        </p:txBody>
      </p:sp>
      <p:sp>
        <p:nvSpPr>
          <p:cNvPr id="10" name="Text 8"/>
          <p:cNvSpPr/>
          <p:nvPr/>
        </p:nvSpPr>
        <p:spPr>
          <a:xfrm>
            <a:off x="7662267" y="3795713"/>
            <a:ext cx="469415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use of organizational culture, values, and beliefs to implement control mechanisms.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2037993" y="4964668"/>
            <a:ext cx="5166122" cy="2107525"/>
          </a:xfrm>
          <a:prstGeom prst="roundRect">
            <a:avLst>
              <a:gd name="adj" fmla="val 4744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273975" y="5200650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Objective</a:t>
            </a:r>
            <a:endParaRPr lang="en-US" sz="2187" dirty="0"/>
          </a:p>
        </p:txBody>
      </p:sp>
      <p:sp>
        <p:nvSpPr>
          <p:cNvPr id="13" name="Text 11"/>
          <p:cNvSpPr/>
          <p:nvPr/>
        </p:nvSpPr>
        <p:spPr>
          <a:xfrm>
            <a:off x="2273975" y="5770007"/>
            <a:ext cx="469415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use of performance measures and feedback systems to implement control mechanisms.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7426285" y="4964668"/>
            <a:ext cx="5166122" cy="2107525"/>
          </a:xfrm>
          <a:prstGeom prst="roundRect">
            <a:avLst>
              <a:gd name="adj" fmla="val 4744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662267" y="5200650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Concertive</a:t>
            </a:r>
            <a:endParaRPr lang="en-US" sz="2187" dirty="0"/>
          </a:p>
        </p:txBody>
      </p:sp>
      <p:sp>
        <p:nvSpPr>
          <p:cNvPr id="16" name="Text 14"/>
          <p:cNvSpPr/>
          <p:nvPr/>
        </p:nvSpPr>
        <p:spPr>
          <a:xfrm>
            <a:off x="7662267" y="5770007"/>
            <a:ext cx="469415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use of shared values and goals as well as norms of cooperation to implement control mechanisms.</a:t>
            </a:r>
            <a:endParaRPr lang="en-US" sz="1750" dirty="0"/>
          </a:p>
        </p:txBody>
      </p:sp>
      <p:pic>
        <p:nvPicPr>
          <p:cNvPr id="17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0195"/>
          </a:xfrm>
          <a:prstGeom prst="rect">
            <a:avLst/>
          </a:prstGeom>
          <a:solidFill>
            <a:srgbClr val="FFFFFF"/>
          </a:solidFill>
          <a:ln w="11787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37875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795468" y="2902029"/>
            <a:ext cx="9039463" cy="11894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683"/>
              </a:lnSpc>
              <a:buNone/>
            </a:pPr>
            <a:r>
              <a:rPr lang="en-US" sz="3746" b="1" spc="-112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Benefits of a Well-Designed Management Control System</a:t>
            </a:r>
            <a:endParaRPr lang="en-US" sz="3746" dirty="0"/>
          </a:p>
        </p:txBody>
      </p:sp>
      <p:sp>
        <p:nvSpPr>
          <p:cNvPr id="6" name="Shape 3"/>
          <p:cNvSpPr/>
          <p:nvPr/>
        </p:nvSpPr>
        <p:spPr>
          <a:xfrm>
            <a:off x="7296269" y="4376857"/>
            <a:ext cx="37981" cy="3330059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7" name="Shape 4"/>
          <p:cNvSpPr/>
          <p:nvPr/>
        </p:nvSpPr>
        <p:spPr>
          <a:xfrm>
            <a:off x="7529274" y="4720530"/>
            <a:ext cx="666036" cy="37981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8" name="Shape 5"/>
          <p:cNvSpPr/>
          <p:nvPr/>
        </p:nvSpPr>
        <p:spPr>
          <a:xfrm>
            <a:off x="7101126" y="4525566"/>
            <a:ext cx="428149" cy="428149"/>
          </a:xfrm>
          <a:prstGeom prst="roundRect">
            <a:avLst>
              <a:gd name="adj" fmla="val 20002"/>
            </a:avLst>
          </a:prstGeom>
          <a:solidFill>
            <a:srgbClr val="DADBF1"/>
          </a:solidFill>
          <a:ln w="11787">
            <a:solidFill>
              <a:srgbClr val="B5B7E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248406" y="4561165"/>
            <a:ext cx="133469" cy="35683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810"/>
              </a:lnSpc>
              <a:buNone/>
            </a:pPr>
            <a:r>
              <a:rPr lang="en-US" sz="2248" b="1" spc="-30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248" dirty="0"/>
          </a:p>
        </p:txBody>
      </p:sp>
      <p:sp>
        <p:nvSpPr>
          <p:cNvPr id="10" name="Text 7"/>
          <p:cNvSpPr/>
          <p:nvPr/>
        </p:nvSpPr>
        <p:spPr>
          <a:xfrm>
            <a:off x="8361878" y="4567118"/>
            <a:ext cx="2930128" cy="2972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341"/>
              </a:lnSpc>
              <a:buNone/>
            </a:pPr>
            <a:r>
              <a:rPr lang="en-US" sz="1873" b="1" spc="-5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Improved Decision Making</a:t>
            </a:r>
            <a:endParaRPr lang="en-US" sz="1873" dirty="0"/>
          </a:p>
        </p:txBody>
      </p:sp>
      <p:sp>
        <p:nvSpPr>
          <p:cNvPr id="11" name="Text 8"/>
          <p:cNvSpPr/>
          <p:nvPr/>
        </p:nvSpPr>
        <p:spPr>
          <a:xfrm>
            <a:off x="8361878" y="5054679"/>
            <a:ext cx="3473053" cy="6086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398"/>
              </a:lnSpc>
              <a:buNone/>
            </a:pPr>
            <a:r>
              <a:rPr lang="en-US" sz="1498" spc="-30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Empirical data helps in making informed decisions.</a:t>
            </a:r>
            <a:endParaRPr lang="en-US" sz="1498" dirty="0"/>
          </a:p>
        </p:txBody>
      </p:sp>
      <p:sp>
        <p:nvSpPr>
          <p:cNvPr id="12" name="Shape 9"/>
          <p:cNvSpPr/>
          <p:nvPr/>
        </p:nvSpPr>
        <p:spPr>
          <a:xfrm>
            <a:off x="6435090" y="5671959"/>
            <a:ext cx="666036" cy="37981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13" name="Shape 10"/>
          <p:cNvSpPr/>
          <p:nvPr/>
        </p:nvSpPr>
        <p:spPr>
          <a:xfrm>
            <a:off x="7101126" y="5476994"/>
            <a:ext cx="428149" cy="428149"/>
          </a:xfrm>
          <a:prstGeom prst="roundRect">
            <a:avLst>
              <a:gd name="adj" fmla="val 20002"/>
            </a:avLst>
          </a:prstGeom>
          <a:solidFill>
            <a:srgbClr val="DADBF1"/>
          </a:solidFill>
          <a:ln w="11787">
            <a:solidFill>
              <a:srgbClr val="B5B7E3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229356" y="5512594"/>
            <a:ext cx="171569" cy="35683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810"/>
              </a:lnSpc>
              <a:buNone/>
            </a:pPr>
            <a:r>
              <a:rPr lang="en-US" sz="2248" b="1" spc="-30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248" dirty="0"/>
          </a:p>
        </p:txBody>
      </p:sp>
      <p:sp>
        <p:nvSpPr>
          <p:cNvPr id="15" name="Text 12"/>
          <p:cNvSpPr/>
          <p:nvPr/>
        </p:nvSpPr>
        <p:spPr>
          <a:xfrm>
            <a:off x="3076932" y="5518547"/>
            <a:ext cx="3191589" cy="2972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r" indent="0" marL="0">
              <a:lnSpc>
                <a:spcPts val="2341"/>
              </a:lnSpc>
              <a:buNone/>
            </a:pPr>
            <a:r>
              <a:rPr lang="en-US" sz="1873" b="1" spc="-5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Efficient Resource Allocation</a:t>
            </a:r>
            <a:endParaRPr lang="en-US" sz="1873" dirty="0"/>
          </a:p>
        </p:txBody>
      </p:sp>
      <p:sp>
        <p:nvSpPr>
          <p:cNvPr id="16" name="Text 13"/>
          <p:cNvSpPr/>
          <p:nvPr/>
        </p:nvSpPr>
        <p:spPr>
          <a:xfrm>
            <a:off x="2795468" y="6006108"/>
            <a:ext cx="3473053" cy="6086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398"/>
              </a:lnSpc>
              <a:buNone/>
            </a:pPr>
            <a:r>
              <a:rPr lang="en-US" sz="1498" spc="-30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Allocation of resources based on realistic budgets and forecasts.</a:t>
            </a:r>
            <a:endParaRPr lang="en-US" sz="1498" dirty="0"/>
          </a:p>
        </p:txBody>
      </p:sp>
      <p:sp>
        <p:nvSpPr>
          <p:cNvPr id="17" name="Shape 14"/>
          <p:cNvSpPr/>
          <p:nvPr/>
        </p:nvSpPr>
        <p:spPr>
          <a:xfrm>
            <a:off x="7529274" y="6528256"/>
            <a:ext cx="666036" cy="37981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18" name="Shape 15"/>
          <p:cNvSpPr/>
          <p:nvPr/>
        </p:nvSpPr>
        <p:spPr>
          <a:xfrm>
            <a:off x="7101126" y="6333292"/>
            <a:ext cx="428149" cy="428149"/>
          </a:xfrm>
          <a:prstGeom prst="roundRect">
            <a:avLst>
              <a:gd name="adj" fmla="val 20002"/>
            </a:avLst>
          </a:prstGeom>
          <a:solidFill>
            <a:srgbClr val="DADBF1"/>
          </a:solidFill>
          <a:ln w="11787">
            <a:solidFill>
              <a:srgbClr val="B5B7E3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221736" y="6368891"/>
            <a:ext cx="186809" cy="35683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810"/>
              </a:lnSpc>
              <a:buNone/>
            </a:pPr>
            <a:r>
              <a:rPr lang="en-US" sz="2248" b="1" spc="-30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248" dirty="0"/>
          </a:p>
        </p:txBody>
      </p:sp>
      <p:sp>
        <p:nvSpPr>
          <p:cNvPr id="20" name="Text 17"/>
          <p:cNvSpPr/>
          <p:nvPr/>
        </p:nvSpPr>
        <p:spPr>
          <a:xfrm>
            <a:off x="8361878" y="6374844"/>
            <a:ext cx="2869644" cy="2972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341"/>
              </a:lnSpc>
              <a:buNone/>
            </a:pPr>
            <a:r>
              <a:rPr lang="en-US" sz="1873" b="1" spc="-5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Operational Effectiveness</a:t>
            </a:r>
            <a:endParaRPr lang="en-US" sz="1873" dirty="0"/>
          </a:p>
        </p:txBody>
      </p:sp>
      <p:sp>
        <p:nvSpPr>
          <p:cNvPr id="21" name="Text 18"/>
          <p:cNvSpPr/>
          <p:nvPr/>
        </p:nvSpPr>
        <p:spPr>
          <a:xfrm>
            <a:off x="8361878" y="6862405"/>
            <a:ext cx="3473053" cy="6086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398"/>
              </a:lnSpc>
              <a:buNone/>
            </a:pPr>
            <a:r>
              <a:rPr lang="en-US" sz="1498" spc="-30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Streamlined operations with a well-understood hierarchy of responsibility.</a:t>
            </a:r>
            <a:endParaRPr lang="en-US" sz="1498" dirty="0"/>
          </a:p>
        </p:txBody>
      </p:sp>
      <p:pic>
        <p:nvPicPr>
          <p:cNvPr id="22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7993" y="1045369"/>
            <a:ext cx="1055441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Challenges Faced in Implementing a Management Control System</a:t>
            </a:r>
            <a:endParaRPr lang="en-US" sz="4374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7993" y="2878455"/>
            <a:ext cx="3295888" cy="203692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037993" y="5193030"/>
            <a:ext cx="2789992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Resistance to Change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037993" y="5762387"/>
            <a:ext cx="3295888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Employees may resist the implementation of new organizational structures, processes, and systems.</a:t>
            </a:r>
            <a:endParaRPr lang="en-US" sz="17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137" y="2878455"/>
            <a:ext cx="3296007" cy="203704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667137" y="5193149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Time Constraints</a:t>
            </a:r>
            <a:endParaRPr lang="en-US" sz="2187" dirty="0"/>
          </a:p>
        </p:txBody>
      </p:sp>
      <p:sp>
        <p:nvSpPr>
          <p:cNvPr id="10" name="Text 6"/>
          <p:cNvSpPr/>
          <p:nvPr/>
        </p:nvSpPr>
        <p:spPr>
          <a:xfrm>
            <a:off x="5667137" y="5762506"/>
            <a:ext cx="329600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Time constraints and lack of resources may be a hindrance to the implementation of new control systems.</a:t>
            </a:r>
            <a:endParaRPr lang="en-US" sz="17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6400" y="2878455"/>
            <a:ext cx="3296007" cy="203704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296400" y="5193149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Cultural Diversity</a:t>
            </a:r>
            <a:endParaRPr lang="en-US" sz="2187" dirty="0"/>
          </a:p>
        </p:txBody>
      </p:sp>
      <p:sp>
        <p:nvSpPr>
          <p:cNvPr id="13" name="Text 8"/>
          <p:cNvSpPr/>
          <p:nvPr/>
        </p:nvSpPr>
        <p:spPr>
          <a:xfrm>
            <a:off x="9296400" y="5762506"/>
            <a:ext cx="3296007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Organizational culture may vary based on different business entities and location.</a:t>
            </a:r>
            <a:endParaRPr lang="en-US" sz="1750" dirty="0"/>
          </a:p>
        </p:txBody>
      </p:sp>
      <p:pic>
        <p:nvPicPr>
          <p:cNvPr id="14" name="Image 3" descr="preencoded.png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7993" y="1626632"/>
            <a:ext cx="1055441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Best Practices for Effective Management Control Systems Implementation</a:t>
            </a:r>
            <a:endParaRPr lang="en-US" sz="4374" dirty="0"/>
          </a:p>
        </p:txBody>
      </p:sp>
      <p:sp>
        <p:nvSpPr>
          <p:cNvPr id="5" name="Text 3"/>
          <p:cNvSpPr/>
          <p:nvPr/>
        </p:nvSpPr>
        <p:spPr>
          <a:xfrm>
            <a:off x="2037993" y="3570803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3281"/>
              </a:lnSpc>
              <a:buNone/>
            </a:pPr>
            <a:r>
              <a:rPr lang="en-US" sz="2624" b="1" spc="-79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Clear Objectives</a:t>
            </a:r>
            <a:endParaRPr lang="en-US" sz="2624" dirty="0"/>
          </a:p>
        </p:txBody>
      </p:sp>
      <p:sp>
        <p:nvSpPr>
          <p:cNvPr id="6" name="Text 4"/>
          <p:cNvSpPr/>
          <p:nvPr/>
        </p:nvSpPr>
        <p:spPr>
          <a:xfrm>
            <a:off x="2037993" y="4209455"/>
            <a:ext cx="3156347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desired end goals for the business should be clearly defined.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5743932" y="3570803"/>
            <a:ext cx="3156347" cy="8329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281"/>
              </a:lnSpc>
              <a:buNone/>
            </a:pPr>
            <a:r>
              <a:rPr lang="en-US" sz="2624" b="1" spc="-79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Effective Communication</a:t>
            </a:r>
            <a:endParaRPr lang="en-US" sz="2624" dirty="0"/>
          </a:p>
        </p:txBody>
      </p:sp>
      <p:sp>
        <p:nvSpPr>
          <p:cNvPr id="8" name="Text 6"/>
          <p:cNvSpPr/>
          <p:nvPr/>
        </p:nvSpPr>
        <p:spPr>
          <a:xfrm>
            <a:off x="5743932" y="4625935"/>
            <a:ext cx="3156347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Effective communication channels need to be in place for everyone to be aware of control systems implementation.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9449872" y="3570803"/>
            <a:ext cx="3156347" cy="8329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281"/>
              </a:lnSpc>
              <a:buNone/>
            </a:pPr>
            <a:r>
              <a:rPr lang="en-US" sz="2624" b="1" spc="-79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Employee Engagement</a:t>
            </a:r>
            <a:endParaRPr lang="en-US" sz="2624" dirty="0"/>
          </a:p>
        </p:txBody>
      </p:sp>
      <p:sp>
        <p:nvSpPr>
          <p:cNvPr id="10" name="Text 8"/>
          <p:cNvSpPr/>
          <p:nvPr/>
        </p:nvSpPr>
        <p:spPr>
          <a:xfrm>
            <a:off x="9449872" y="4625935"/>
            <a:ext cx="315634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Employee opinions should be taken into consideration to ensure a smoother adaptation process.</a:t>
            </a:r>
            <a:endParaRPr lang="en-US" sz="1750" dirty="0"/>
          </a:p>
        </p:txBody>
      </p:sp>
      <p:pic>
        <p:nvPicPr>
          <p:cNvPr id="11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2023-11-07T09:17:02Z</dcterms:created>
  <dcterms:modified xsi:type="dcterms:W3CDTF">2023-11-07T09:17:02Z</dcterms:modified>
</cp:coreProperties>
</file>