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5" name="Text 2"/>
          <p:cNvSpPr/>
          <p:nvPr/>
        </p:nvSpPr>
        <p:spPr>
          <a:xfrm>
            <a:off x="833199" y="2256949"/>
            <a:ext cx="7477601" cy="1666399"/>
          </a:xfrm>
          <a:prstGeom prst="rect">
            <a:avLst/>
          </a:prstGeom>
          <a:noFill/>
          <a:ln/>
        </p:spPr>
        <p:txBody>
          <a:bodyPr wrap="square" rtlCol="0" anchor="t"/>
          <a:lstStyle/>
          <a:p>
            <a:pPr indent="0" marL="0">
              <a:lnSpc>
                <a:spcPts val="6561"/>
              </a:lnSpc>
              <a:buNone/>
            </a:pPr>
            <a:r>
              <a:rPr lang="en-US" sz="5249" b="1" spc="-157" kern="0" dirty="0">
                <a:solidFill>
                  <a:srgbClr val="000000"/>
                </a:solidFill>
                <a:latin typeface="Inter" pitchFamily="34" charset="0"/>
                <a:ea typeface="Inter" pitchFamily="34" charset="-122"/>
                <a:cs typeface="Inter" pitchFamily="34" charset="-120"/>
              </a:rPr>
              <a:t>The Concept of a Balanced Diet</a:t>
            </a:r>
            <a:endParaRPr lang="en-US" sz="5249" dirty="0"/>
          </a:p>
        </p:txBody>
      </p:sp>
      <p:sp>
        <p:nvSpPr>
          <p:cNvPr id="6" name="Text 3"/>
          <p:cNvSpPr/>
          <p:nvPr/>
        </p:nvSpPr>
        <p:spPr>
          <a:xfrm>
            <a:off x="833199" y="4256603"/>
            <a:ext cx="7477601"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balanced diet is crucial for maintaining good health. It involves consuming the right amounts of nutrients from various food groups to support overall well-being.</a:t>
            </a:r>
            <a:endParaRPr lang="en-US" sz="1750" dirty="0"/>
          </a:p>
        </p:txBody>
      </p:sp>
      <p:sp>
        <p:nvSpPr>
          <p:cNvPr id="7" name="Shape 4"/>
          <p:cNvSpPr/>
          <p:nvPr/>
        </p:nvSpPr>
        <p:spPr>
          <a:xfrm>
            <a:off x="833199" y="5572720"/>
            <a:ext cx="355402" cy="355402"/>
          </a:xfrm>
          <a:prstGeom prst="roundRect">
            <a:avLst>
              <a:gd name="adj" fmla="val 25726039"/>
            </a:avLst>
          </a:prstGeom>
          <a:noFill/>
          <a:ln w="7620">
            <a:solidFill>
              <a:srgbClr val="FFFFFF"/>
            </a:solidFill>
            <a:prstDash val="solid"/>
          </a:ln>
        </p:spPr>
      </p:sp>
      <p:pic>
        <p:nvPicPr>
          <p:cNvPr id="8" name="Image 1" descr="preencoded.png">    </p:cNvPr>
          <p:cNvPicPr>
            <a:picLocks noChangeAspect="1"/>
          </p:cNvPicPr>
          <p:nvPr/>
        </p:nvPicPr>
        <p:blipFill>
          <a:blip r:embed="rId2"/>
          <a:stretch>
            <a:fillRect/>
          </a:stretch>
        </p:blipFill>
        <p:spPr>
          <a:xfrm>
            <a:off x="840819" y="5580340"/>
            <a:ext cx="340162" cy="340162"/>
          </a:xfrm>
          <a:prstGeom prst="rect">
            <a:avLst/>
          </a:prstGeom>
        </p:spPr>
      </p:pic>
      <p:sp>
        <p:nvSpPr>
          <p:cNvPr id="9" name="Text 5"/>
          <p:cNvSpPr/>
          <p:nvPr/>
        </p:nvSpPr>
        <p:spPr>
          <a:xfrm>
            <a:off x="1299686" y="5578197"/>
            <a:ext cx="1919049" cy="388858"/>
          </a:xfrm>
          <a:prstGeom prst="rect">
            <a:avLst/>
          </a:prstGeom>
          <a:noFill/>
          <a:ln/>
        </p:spPr>
        <p:txBody>
          <a:bodyPr wrap="none" rtlCol="0" anchor="t"/>
          <a:lstStyle/>
          <a:p>
            <a:pPr algn="l" indent="0" marL="0">
              <a:lnSpc>
                <a:spcPts val="3062"/>
              </a:lnSpc>
              <a:buNone/>
            </a:pPr>
            <a:r>
              <a:rPr lang="en-US" sz="2187" b="1" spc="-35" kern="0" dirty="0">
                <a:solidFill>
                  <a:srgbClr val="272525"/>
                </a:solidFill>
                <a:latin typeface="Inter" pitchFamily="34" charset="0"/>
                <a:ea typeface="Inter" pitchFamily="34" charset="-122"/>
                <a:cs typeface="Inter" pitchFamily="34" charset="-120"/>
              </a:rPr>
              <a:t>by simran kaur</a:t>
            </a:r>
            <a:endParaRPr lang="en-US" sz="2187" dirty="0"/>
          </a:p>
        </p:txBody>
      </p:sp>
      <p:pic>
        <p:nvPicPr>
          <p:cNvPr id="10"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5" name="Text 2"/>
          <p:cNvSpPr/>
          <p:nvPr/>
        </p:nvSpPr>
        <p:spPr>
          <a:xfrm>
            <a:off x="6319599" y="3067883"/>
            <a:ext cx="6351389"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What is a Balanced Diet?</a:t>
            </a:r>
            <a:endParaRPr lang="en-US" sz="4374" dirty="0"/>
          </a:p>
        </p:txBody>
      </p:sp>
      <p:sp>
        <p:nvSpPr>
          <p:cNvPr id="6" name="Text 3"/>
          <p:cNvSpPr/>
          <p:nvPr/>
        </p:nvSpPr>
        <p:spPr>
          <a:xfrm>
            <a:off x="6319599" y="4095512"/>
            <a:ext cx="7477601"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balanced diet is one that includes a variety of foods from different food groups, providing the body with all the essential nutrients, vitamins, and minerals it needs for optimal function.</a:t>
            </a:r>
            <a:endParaRPr lang="en-US" sz="1750" dirty="0"/>
          </a:p>
        </p:txBody>
      </p:sp>
      <p:pic>
        <p:nvPicPr>
          <p:cNvPr id="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5" name="Text 2"/>
          <p:cNvSpPr/>
          <p:nvPr/>
        </p:nvSpPr>
        <p:spPr>
          <a:xfrm>
            <a:off x="833199" y="2542937"/>
            <a:ext cx="7477601" cy="1388745"/>
          </a:xfrm>
          <a:prstGeom prst="rect">
            <a:avLst/>
          </a:prstGeom>
          <a:noFill/>
          <a:ln/>
        </p:spPr>
        <p:txBody>
          <a:bodyPr wrap="squar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The Importance of a Balanced Diet</a:t>
            </a:r>
            <a:endParaRPr lang="en-US" sz="4374" dirty="0"/>
          </a:p>
        </p:txBody>
      </p:sp>
      <p:sp>
        <p:nvSpPr>
          <p:cNvPr id="6" name="Text 3"/>
          <p:cNvSpPr/>
          <p:nvPr/>
        </p:nvSpPr>
        <p:spPr>
          <a:xfrm>
            <a:off x="833199" y="4264938"/>
            <a:ext cx="7477601"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balanced diet plays a key role in promoting good health and preventing chronic diseases such as obesity, diabetes, and heart diseases. It provides the body with the necessary fuel to perform everyday tasks and maintain a strong immune system.</a:t>
            </a:r>
            <a:endParaRPr lang="en-US" sz="1750" dirty="0"/>
          </a:p>
        </p:txBody>
      </p:sp>
      <p:pic>
        <p:nvPicPr>
          <p:cNvPr id="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682234"/>
            <a:ext cx="8081605"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Components of a Balanced Diet</a:t>
            </a:r>
            <a:endParaRPr lang="en-US" sz="4374" dirty="0"/>
          </a:p>
        </p:txBody>
      </p:sp>
      <p:sp>
        <p:nvSpPr>
          <p:cNvPr id="5" name="Shape 3"/>
          <p:cNvSpPr/>
          <p:nvPr/>
        </p:nvSpPr>
        <p:spPr>
          <a:xfrm>
            <a:off x="2037993" y="2820948"/>
            <a:ext cx="5166122" cy="1752124"/>
          </a:xfrm>
          <a:prstGeom prst="roundRect">
            <a:avLst>
              <a:gd name="adj" fmla="val 5707"/>
            </a:avLst>
          </a:prstGeom>
          <a:solidFill>
            <a:srgbClr val="DADBF1"/>
          </a:solidFill>
          <a:ln w="13811">
            <a:solidFill>
              <a:srgbClr val="B5B7E3"/>
            </a:solidFill>
            <a:prstDash val="solid"/>
          </a:ln>
        </p:spPr>
      </p:sp>
      <p:sp>
        <p:nvSpPr>
          <p:cNvPr id="6" name="Text 4"/>
          <p:cNvSpPr/>
          <p:nvPr/>
        </p:nvSpPr>
        <p:spPr>
          <a:xfrm>
            <a:off x="2273975" y="3056930"/>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Protein</a:t>
            </a:r>
            <a:endParaRPr lang="en-US" sz="2187" dirty="0"/>
          </a:p>
        </p:txBody>
      </p:sp>
      <p:sp>
        <p:nvSpPr>
          <p:cNvPr id="7" name="Text 5"/>
          <p:cNvSpPr/>
          <p:nvPr/>
        </p:nvSpPr>
        <p:spPr>
          <a:xfrm>
            <a:off x="2273975" y="3626287"/>
            <a:ext cx="469415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Builds and repairs tissues. Found in lean meats, fish, eggs, and legumes.</a:t>
            </a:r>
            <a:endParaRPr lang="en-US" sz="1750" dirty="0"/>
          </a:p>
        </p:txBody>
      </p:sp>
      <p:sp>
        <p:nvSpPr>
          <p:cNvPr id="8" name="Shape 6"/>
          <p:cNvSpPr/>
          <p:nvPr/>
        </p:nvSpPr>
        <p:spPr>
          <a:xfrm>
            <a:off x="7426285" y="2820948"/>
            <a:ext cx="5166122" cy="1752124"/>
          </a:xfrm>
          <a:prstGeom prst="roundRect">
            <a:avLst>
              <a:gd name="adj" fmla="val 5707"/>
            </a:avLst>
          </a:prstGeom>
          <a:solidFill>
            <a:srgbClr val="DADBF1"/>
          </a:solidFill>
          <a:ln w="13811">
            <a:solidFill>
              <a:srgbClr val="B5B7E3"/>
            </a:solidFill>
            <a:prstDash val="solid"/>
          </a:ln>
        </p:spPr>
      </p:sp>
      <p:sp>
        <p:nvSpPr>
          <p:cNvPr id="9" name="Text 7"/>
          <p:cNvSpPr/>
          <p:nvPr/>
        </p:nvSpPr>
        <p:spPr>
          <a:xfrm>
            <a:off x="7662267" y="3056930"/>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Carbohydrates</a:t>
            </a:r>
            <a:endParaRPr lang="en-US" sz="2187" dirty="0"/>
          </a:p>
        </p:txBody>
      </p:sp>
      <p:sp>
        <p:nvSpPr>
          <p:cNvPr id="10" name="Text 8"/>
          <p:cNvSpPr/>
          <p:nvPr/>
        </p:nvSpPr>
        <p:spPr>
          <a:xfrm>
            <a:off x="7662267" y="3626287"/>
            <a:ext cx="469415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Main source of energy. Found in whole grains, fruits, and vegetables.</a:t>
            </a:r>
            <a:endParaRPr lang="en-US" sz="1750" dirty="0"/>
          </a:p>
        </p:txBody>
      </p:sp>
      <p:sp>
        <p:nvSpPr>
          <p:cNvPr id="11" name="Shape 9"/>
          <p:cNvSpPr/>
          <p:nvPr/>
        </p:nvSpPr>
        <p:spPr>
          <a:xfrm>
            <a:off x="2037993" y="4795242"/>
            <a:ext cx="5166122" cy="1752124"/>
          </a:xfrm>
          <a:prstGeom prst="roundRect">
            <a:avLst>
              <a:gd name="adj" fmla="val 5707"/>
            </a:avLst>
          </a:prstGeom>
          <a:solidFill>
            <a:srgbClr val="DADBF1"/>
          </a:solidFill>
          <a:ln w="13811">
            <a:solidFill>
              <a:srgbClr val="B5B7E3"/>
            </a:solidFill>
            <a:prstDash val="solid"/>
          </a:ln>
        </p:spPr>
      </p:sp>
      <p:sp>
        <p:nvSpPr>
          <p:cNvPr id="12" name="Text 10"/>
          <p:cNvSpPr/>
          <p:nvPr/>
        </p:nvSpPr>
        <p:spPr>
          <a:xfrm>
            <a:off x="2273975" y="5031224"/>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Fats</a:t>
            </a:r>
            <a:endParaRPr lang="en-US" sz="2187" dirty="0"/>
          </a:p>
        </p:txBody>
      </p:sp>
      <p:sp>
        <p:nvSpPr>
          <p:cNvPr id="13" name="Text 11"/>
          <p:cNvSpPr/>
          <p:nvPr/>
        </p:nvSpPr>
        <p:spPr>
          <a:xfrm>
            <a:off x="2273975" y="5600581"/>
            <a:ext cx="469415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Provides insulation and supports cell growth. Found in nuts, seeds, and avocados.</a:t>
            </a:r>
            <a:endParaRPr lang="en-US" sz="1750" dirty="0"/>
          </a:p>
        </p:txBody>
      </p:sp>
      <p:sp>
        <p:nvSpPr>
          <p:cNvPr id="14" name="Shape 12"/>
          <p:cNvSpPr/>
          <p:nvPr/>
        </p:nvSpPr>
        <p:spPr>
          <a:xfrm>
            <a:off x="7426285" y="4795242"/>
            <a:ext cx="5166122" cy="1752124"/>
          </a:xfrm>
          <a:prstGeom prst="roundRect">
            <a:avLst>
              <a:gd name="adj" fmla="val 5707"/>
            </a:avLst>
          </a:prstGeom>
          <a:solidFill>
            <a:srgbClr val="DADBF1"/>
          </a:solidFill>
          <a:ln w="13811">
            <a:solidFill>
              <a:srgbClr val="B5B7E3"/>
            </a:solidFill>
            <a:prstDash val="solid"/>
          </a:ln>
        </p:spPr>
      </p:sp>
      <p:sp>
        <p:nvSpPr>
          <p:cNvPr id="15" name="Text 13"/>
          <p:cNvSpPr/>
          <p:nvPr/>
        </p:nvSpPr>
        <p:spPr>
          <a:xfrm>
            <a:off x="7662267" y="5031224"/>
            <a:ext cx="2531626"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Vitamins &amp; Minerals</a:t>
            </a:r>
            <a:endParaRPr lang="en-US" sz="2187" dirty="0"/>
          </a:p>
        </p:txBody>
      </p:sp>
      <p:sp>
        <p:nvSpPr>
          <p:cNvPr id="16" name="Text 14"/>
          <p:cNvSpPr/>
          <p:nvPr/>
        </p:nvSpPr>
        <p:spPr>
          <a:xfrm>
            <a:off x="7662267" y="5600581"/>
            <a:ext cx="469415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Essential for various bodily functions. Found in fruits, vegetables, and dairy products.</a:t>
            </a:r>
            <a:endParaRPr lang="en-US" sz="1750" dirty="0"/>
          </a:p>
        </p:txBody>
      </p:sp>
      <p:pic>
        <p:nvPicPr>
          <p:cNvPr id="17"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904286"/>
            <a:ext cx="10158174"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Recommended Daily Intake of Nutrients</a:t>
            </a:r>
            <a:endParaRPr lang="en-US" sz="4374" dirty="0"/>
          </a:p>
        </p:txBody>
      </p:sp>
      <p:sp>
        <p:nvSpPr>
          <p:cNvPr id="5" name="Shape 3"/>
          <p:cNvSpPr/>
          <p:nvPr/>
        </p:nvSpPr>
        <p:spPr>
          <a:xfrm>
            <a:off x="2037993" y="3216592"/>
            <a:ext cx="499943" cy="499943"/>
          </a:xfrm>
          <a:prstGeom prst="roundRect">
            <a:avLst>
              <a:gd name="adj" fmla="val 20000"/>
            </a:avLst>
          </a:prstGeom>
          <a:solidFill>
            <a:srgbClr val="DADBF1"/>
          </a:solidFill>
          <a:ln w="13811">
            <a:solidFill>
              <a:srgbClr val="B5B7E3"/>
            </a:solidFill>
            <a:prstDash val="solid"/>
          </a:ln>
        </p:spPr>
      </p:sp>
      <p:sp>
        <p:nvSpPr>
          <p:cNvPr id="6" name="Text 4"/>
          <p:cNvSpPr/>
          <p:nvPr/>
        </p:nvSpPr>
        <p:spPr>
          <a:xfrm>
            <a:off x="2206347" y="3258264"/>
            <a:ext cx="1632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1</a:t>
            </a:r>
            <a:endParaRPr lang="en-US" sz="2624" dirty="0"/>
          </a:p>
        </p:txBody>
      </p:sp>
      <p:sp>
        <p:nvSpPr>
          <p:cNvPr id="7" name="Text 5"/>
          <p:cNvSpPr/>
          <p:nvPr/>
        </p:nvSpPr>
        <p:spPr>
          <a:xfrm>
            <a:off x="2760107" y="3292912"/>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Protein</a:t>
            </a:r>
            <a:endParaRPr lang="en-US" sz="2187" dirty="0"/>
          </a:p>
        </p:txBody>
      </p:sp>
      <p:sp>
        <p:nvSpPr>
          <p:cNvPr id="8" name="Text 6"/>
          <p:cNvSpPr/>
          <p:nvPr/>
        </p:nvSpPr>
        <p:spPr>
          <a:xfrm>
            <a:off x="2760107" y="3862268"/>
            <a:ext cx="444400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About 0.8 grams per kilogram of body weight.</a:t>
            </a:r>
            <a:endParaRPr lang="en-US" sz="1750" dirty="0"/>
          </a:p>
        </p:txBody>
      </p:sp>
      <p:sp>
        <p:nvSpPr>
          <p:cNvPr id="9" name="Shape 7"/>
          <p:cNvSpPr/>
          <p:nvPr/>
        </p:nvSpPr>
        <p:spPr>
          <a:xfrm>
            <a:off x="7426285" y="3216592"/>
            <a:ext cx="499943" cy="499943"/>
          </a:xfrm>
          <a:prstGeom prst="roundRect">
            <a:avLst>
              <a:gd name="adj" fmla="val 20000"/>
            </a:avLst>
          </a:prstGeom>
          <a:solidFill>
            <a:srgbClr val="DADBF1"/>
          </a:solidFill>
          <a:ln w="13811">
            <a:solidFill>
              <a:srgbClr val="B5B7E3"/>
            </a:solidFill>
            <a:prstDash val="solid"/>
          </a:ln>
        </p:spPr>
      </p:sp>
      <p:sp>
        <p:nvSpPr>
          <p:cNvPr id="10" name="Text 8"/>
          <p:cNvSpPr/>
          <p:nvPr/>
        </p:nvSpPr>
        <p:spPr>
          <a:xfrm>
            <a:off x="7575590" y="3258264"/>
            <a:ext cx="2013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2</a:t>
            </a:r>
            <a:endParaRPr lang="en-US" sz="2624" dirty="0"/>
          </a:p>
        </p:txBody>
      </p:sp>
      <p:sp>
        <p:nvSpPr>
          <p:cNvPr id="11" name="Text 9"/>
          <p:cNvSpPr/>
          <p:nvPr/>
        </p:nvSpPr>
        <p:spPr>
          <a:xfrm>
            <a:off x="8148399" y="3292912"/>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Carbohydrates</a:t>
            </a:r>
            <a:endParaRPr lang="en-US" sz="2187" dirty="0"/>
          </a:p>
        </p:txBody>
      </p:sp>
      <p:sp>
        <p:nvSpPr>
          <p:cNvPr id="12" name="Text 10"/>
          <p:cNvSpPr/>
          <p:nvPr/>
        </p:nvSpPr>
        <p:spPr>
          <a:xfrm>
            <a:off x="8148399" y="3862268"/>
            <a:ext cx="4444008"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About 45-65% of total daily calories.</a:t>
            </a:r>
            <a:endParaRPr lang="en-US" sz="1750" dirty="0"/>
          </a:p>
        </p:txBody>
      </p:sp>
      <p:sp>
        <p:nvSpPr>
          <p:cNvPr id="13" name="Shape 11"/>
          <p:cNvSpPr/>
          <p:nvPr/>
        </p:nvSpPr>
        <p:spPr>
          <a:xfrm>
            <a:off x="2037993" y="4968835"/>
            <a:ext cx="499943" cy="499943"/>
          </a:xfrm>
          <a:prstGeom prst="roundRect">
            <a:avLst>
              <a:gd name="adj" fmla="val 20000"/>
            </a:avLst>
          </a:prstGeom>
          <a:solidFill>
            <a:srgbClr val="DADBF1"/>
          </a:solidFill>
          <a:ln w="13811">
            <a:solidFill>
              <a:srgbClr val="B5B7E3"/>
            </a:solidFill>
            <a:prstDash val="solid"/>
          </a:ln>
        </p:spPr>
      </p:sp>
      <p:sp>
        <p:nvSpPr>
          <p:cNvPr id="14" name="Text 12"/>
          <p:cNvSpPr/>
          <p:nvPr/>
        </p:nvSpPr>
        <p:spPr>
          <a:xfrm>
            <a:off x="2183487" y="5010507"/>
            <a:ext cx="20895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3</a:t>
            </a:r>
            <a:endParaRPr lang="en-US" sz="2624" dirty="0"/>
          </a:p>
        </p:txBody>
      </p:sp>
      <p:sp>
        <p:nvSpPr>
          <p:cNvPr id="15" name="Text 13"/>
          <p:cNvSpPr/>
          <p:nvPr/>
        </p:nvSpPr>
        <p:spPr>
          <a:xfrm>
            <a:off x="2760107" y="5045154"/>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Fats</a:t>
            </a:r>
            <a:endParaRPr lang="en-US" sz="2187" dirty="0"/>
          </a:p>
        </p:txBody>
      </p:sp>
      <p:sp>
        <p:nvSpPr>
          <p:cNvPr id="16" name="Text 14"/>
          <p:cNvSpPr/>
          <p:nvPr/>
        </p:nvSpPr>
        <p:spPr>
          <a:xfrm>
            <a:off x="2760107" y="5614511"/>
            <a:ext cx="4444008"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About 20-35% of total daily calories.</a:t>
            </a:r>
            <a:endParaRPr lang="en-US" sz="1750" dirty="0"/>
          </a:p>
        </p:txBody>
      </p:sp>
      <p:sp>
        <p:nvSpPr>
          <p:cNvPr id="17" name="Shape 15"/>
          <p:cNvSpPr/>
          <p:nvPr/>
        </p:nvSpPr>
        <p:spPr>
          <a:xfrm>
            <a:off x="7426285" y="4968835"/>
            <a:ext cx="499943" cy="499943"/>
          </a:xfrm>
          <a:prstGeom prst="roundRect">
            <a:avLst>
              <a:gd name="adj" fmla="val 20000"/>
            </a:avLst>
          </a:prstGeom>
          <a:solidFill>
            <a:srgbClr val="DADBF1"/>
          </a:solidFill>
          <a:ln w="13811">
            <a:solidFill>
              <a:srgbClr val="B5B7E3"/>
            </a:solidFill>
            <a:prstDash val="solid"/>
          </a:ln>
        </p:spPr>
      </p:sp>
      <p:sp>
        <p:nvSpPr>
          <p:cNvPr id="18" name="Text 16"/>
          <p:cNvSpPr/>
          <p:nvPr/>
        </p:nvSpPr>
        <p:spPr>
          <a:xfrm>
            <a:off x="7564160" y="5010507"/>
            <a:ext cx="22419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4</a:t>
            </a:r>
            <a:endParaRPr lang="en-US" sz="2624" dirty="0"/>
          </a:p>
        </p:txBody>
      </p:sp>
      <p:sp>
        <p:nvSpPr>
          <p:cNvPr id="19" name="Text 17"/>
          <p:cNvSpPr/>
          <p:nvPr/>
        </p:nvSpPr>
        <p:spPr>
          <a:xfrm>
            <a:off x="8148399" y="5045154"/>
            <a:ext cx="2531626"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Vitamins &amp; Minerals</a:t>
            </a:r>
            <a:endParaRPr lang="en-US" sz="2187" dirty="0"/>
          </a:p>
        </p:txBody>
      </p:sp>
      <p:sp>
        <p:nvSpPr>
          <p:cNvPr id="20" name="Text 18"/>
          <p:cNvSpPr/>
          <p:nvPr/>
        </p:nvSpPr>
        <p:spPr>
          <a:xfrm>
            <a:off x="8148399" y="5614511"/>
            <a:ext cx="4444008"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balanced variety of essential vitamins and minerals.</a:t>
            </a:r>
            <a:endParaRPr lang="en-US" sz="1750" dirty="0"/>
          </a:p>
        </p:txBody>
      </p:sp>
      <p:pic>
        <p:nvPicPr>
          <p:cNvPr id="2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2151578"/>
            <a:ext cx="6888123"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Benefits of a Balanced Diet</a:t>
            </a:r>
            <a:endParaRPr lang="en-US" sz="4374" dirty="0"/>
          </a:p>
        </p:txBody>
      </p:sp>
      <p:sp>
        <p:nvSpPr>
          <p:cNvPr id="5" name="Text 3"/>
          <p:cNvSpPr/>
          <p:nvPr/>
        </p:nvSpPr>
        <p:spPr>
          <a:xfrm>
            <a:off x="2037993" y="3401378"/>
            <a:ext cx="2666286"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Optimal Health</a:t>
            </a:r>
            <a:endParaRPr lang="en-US" sz="2624" dirty="0"/>
          </a:p>
        </p:txBody>
      </p:sp>
      <p:sp>
        <p:nvSpPr>
          <p:cNvPr id="6" name="Text 4"/>
          <p:cNvSpPr/>
          <p:nvPr/>
        </p:nvSpPr>
        <p:spPr>
          <a:xfrm>
            <a:off x="2037993" y="4040029"/>
            <a:ext cx="3156347"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balanced diet supports overall well-being, improves energy levels, and enhances brain function.</a:t>
            </a:r>
            <a:endParaRPr lang="en-US" sz="1750" dirty="0"/>
          </a:p>
        </p:txBody>
      </p:sp>
      <p:sp>
        <p:nvSpPr>
          <p:cNvPr id="7" name="Text 5"/>
          <p:cNvSpPr/>
          <p:nvPr/>
        </p:nvSpPr>
        <p:spPr>
          <a:xfrm>
            <a:off x="5743932" y="3401378"/>
            <a:ext cx="3156347" cy="832961"/>
          </a:xfrm>
          <a:prstGeom prst="rect">
            <a:avLst/>
          </a:prstGeom>
          <a:noFill/>
          <a:ln/>
        </p:spPr>
        <p:txBody>
          <a:bodyPr wrap="squar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Weight Management</a:t>
            </a:r>
            <a:endParaRPr lang="en-US" sz="2624" dirty="0"/>
          </a:p>
        </p:txBody>
      </p:sp>
      <p:sp>
        <p:nvSpPr>
          <p:cNvPr id="8" name="Text 6"/>
          <p:cNvSpPr/>
          <p:nvPr/>
        </p:nvSpPr>
        <p:spPr>
          <a:xfrm>
            <a:off x="5743932" y="4456509"/>
            <a:ext cx="3156347"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balanced diet helps maintain a healthy weight by providing adequate nutrients while controlling calorie intake.</a:t>
            </a:r>
            <a:endParaRPr lang="en-US" sz="1750" dirty="0"/>
          </a:p>
        </p:txBody>
      </p:sp>
      <p:sp>
        <p:nvSpPr>
          <p:cNvPr id="9" name="Text 7"/>
          <p:cNvSpPr/>
          <p:nvPr/>
        </p:nvSpPr>
        <p:spPr>
          <a:xfrm>
            <a:off x="9449872" y="3401378"/>
            <a:ext cx="2982397"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Disease Prevention</a:t>
            </a:r>
            <a:endParaRPr lang="en-US" sz="2624" dirty="0"/>
          </a:p>
        </p:txBody>
      </p:sp>
      <p:sp>
        <p:nvSpPr>
          <p:cNvPr id="10" name="Text 8"/>
          <p:cNvSpPr/>
          <p:nvPr/>
        </p:nvSpPr>
        <p:spPr>
          <a:xfrm>
            <a:off x="9449872" y="4040029"/>
            <a:ext cx="3156347" cy="1777008"/>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 balanced diet reduces the risk of chronic diseases, including heart disease, diabetes, and certain types of cancer.</a:t>
            </a:r>
            <a:endParaRPr lang="en-US" sz="1750" dirty="0"/>
          </a:p>
        </p:txBody>
      </p:sp>
      <p:pic>
        <p:nvPicPr>
          <p:cNvPr id="1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10972800" y="0"/>
            <a:ext cx="3657600" cy="8229600"/>
          </a:xfrm>
          <a:prstGeom prst="rect">
            <a:avLst/>
          </a:prstGeom>
        </p:spPr>
      </p:pic>
      <p:sp>
        <p:nvSpPr>
          <p:cNvPr id="5" name="Text 2"/>
          <p:cNvSpPr/>
          <p:nvPr/>
        </p:nvSpPr>
        <p:spPr>
          <a:xfrm>
            <a:off x="833199" y="712589"/>
            <a:ext cx="9229963"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Tips for Maintaining a Balanced Diet</a:t>
            </a:r>
            <a:endParaRPr lang="en-US" sz="4374" dirty="0"/>
          </a:p>
        </p:txBody>
      </p:sp>
      <p:sp>
        <p:nvSpPr>
          <p:cNvPr id="6" name="Shape 3"/>
          <p:cNvSpPr/>
          <p:nvPr/>
        </p:nvSpPr>
        <p:spPr>
          <a:xfrm>
            <a:off x="1144310" y="1740218"/>
            <a:ext cx="44410" cy="5776793"/>
          </a:xfrm>
          <a:prstGeom prst="rect">
            <a:avLst/>
          </a:prstGeom>
          <a:solidFill>
            <a:srgbClr val="B5B7E3"/>
          </a:solidFill>
          <a:ln/>
        </p:spPr>
      </p:sp>
      <p:sp>
        <p:nvSpPr>
          <p:cNvPr id="7" name="Shape 4"/>
          <p:cNvSpPr/>
          <p:nvPr/>
        </p:nvSpPr>
        <p:spPr>
          <a:xfrm>
            <a:off x="1416427" y="2141518"/>
            <a:ext cx="777597" cy="44410"/>
          </a:xfrm>
          <a:prstGeom prst="rect">
            <a:avLst/>
          </a:prstGeom>
          <a:solidFill>
            <a:srgbClr val="B5B7E3"/>
          </a:solidFill>
          <a:ln/>
        </p:spPr>
      </p:sp>
      <p:sp>
        <p:nvSpPr>
          <p:cNvPr id="8" name="Shape 5"/>
          <p:cNvSpPr/>
          <p:nvPr/>
        </p:nvSpPr>
        <p:spPr>
          <a:xfrm>
            <a:off x="916484" y="1913811"/>
            <a:ext cx="499943" cy="499943"/>
          </a:xfrm>
          <a:prstGeom prst="roundRect">
            <a:avLst>
              <a:gd name="adj" fmla="val 20000"/>
            </a:avLst>
          </a:prstGeom>
          <a:solidFill>
            <a:srgbClr val="DADBF1"/>
          </a:solidFill>
          <a:ln w="13811">
            <a:solidFill>
              <a:srgbClr val="B5B7E3"/>
            </a:solidFill>
            <a:prstDash val="solid"/>
          </a:ln>
        </p:spPr>
      </p:sp>
      <p:sp>
        <p:nvSpPr>
          <p:cNvPr id="9" name="Text 6"/>
          <p:cNvSpPr/>
          <p:nvPr/>
        </p:nvSpPr>
        <p:spPr>
          <a:xfrm>
            <a:off x="1084838" y="1955483"/>
            <a:ext cx="1632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1</a:t>
            </a:r>
            <a:endParaRPr lang="en-US" sz="2624" dirty="0"/>
          </a:p>
        </p:txBody>
      </p:sp>
      <p:sp>
        <p:nvSpPr>
          <p:cNvPr id="10" name="Text 7"/>
          <p:cNvSpPr/>
          <p:nvPr/>
        </p:nvSpPr>
        <p:spPr>
          <a:xfrm>
            <a:off x="2388513" y="1962388"/>
            <a:ext cx="2221944" cy="347186"/>
          </a:xfrm>
          <a:prstGeom prst="rect">
            <a:avLst/>
          </a:prstGeom>
          <a:noFill/>
          <a:ln/>
        </p:spPr>
        <p:txBody>
          <a:bodyPr wrap="none" rtlCol="0" anchor="t"/>
          <a:lstStyle/>
          <a:p>
            <a:pPr algn="l"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Meal Planning</a:t>
            </a:r>
            <a:endParaRPr lang="en-US" sz="2187" dirty="0"/>
          </a:p>
        </p:txBody>
      </p:sp>
      <p:sp>
        <p:nvSpPr>
          <p:cNvPr id="11" name="Text 8"/>
          <p:cNvSpPr/>
          <p:nvPr/>
        </p:nvSpPr>
        <p:spPr>
          <a:xfrm>
            <a:off x="2388513" y="2531745"/>
            <a:ext cx="7751088" cy="710803"/>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Plan your meals in advance to ensure a balanced combination of nutrients throughout the day.</a:t>
            </a:r>
            <a:endParaRPr lang="en-US" sz="1750" dirty="0"/>
          </a:p>
        </p:txBody>
      </p:sp>
      <p:sp>
        <p:nvSpPr>
          <p:cNvPr id="12" name="Shape 9"/>
          <p:cNvSpPr/>
          <p:nvPr/>
        </p:nvSpPr>
        <p:spPr>
          <a:xfrm>
            <a:off x="1416427" y="4141172"/>
            <a:ext cx="777597" cy="44410"/>
          </a:xfrm>
          <a:prstGeom prst="rect">
            <a:avLst/>
          </a:prstGeom>
          <a:solidFill>
            <a:srgbClr val="B5B7E3"/>
          </a:solidFill>
          <a:ln/>
        </p:spPr>
      </p:sp>
      <p:sp>
        <p:nvSpPr>
          <p:cNvPr id="13" name="Shape 10"/>
          <p:cNvSpPr/>
          <p:nvPr/>
        </p:nvSpPr>
        <p:spPr>
          <a:xfrm>
            <a:off x="916484" y="3913465"/>
            <a:ext cx="499943" cy="499943"/>
          </a:xfrm>
          <a:prstGeom prst="roundRect">
            <a:avLst>
              <a:gd name="adj" fmla="val 20000"/>
            </a:avLst>
          </a:prstGeom>
          <a:solidFill>
            <a:srgbClr val="DADBF1"/>
          </a:solidFill>
          <a:ln w="13811">
            <a:solidFill>
              <a:srgbClr val="B5B7E3"/>
            </a:solidFill>
            <a:prstDash val="solid"/>
          </a:ln>
        </p:spPr>
      </p:sp>
      <p:sp>
        <p:nvSpPr>
          <p:cNvPr id="14" name="Text 11"/>
          <p:cNvSpPr/>
          <p:nvPr/>
        </p:nvSpPr>
        <p:spPr>
          <a:xfrm>
            <a:off x="1065788" y="3955137"/>
            <a:ext cx="2013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2</a:t>
            </a:r>
            <a:endParaRPr lang="en-US" sz="2624" dirty="0"/>
          </a:p>
        </p:txBody>
      </p:sp>
      <p:sp>
        <p:nvSpPr>
          <p:cNvPr id="15" name="Text 12"/>
          <p:cNvSpPr/>
          <p:nvPr/>
        </p:nvSpPr>
        <p:spPr>
          <a:xfrm>
            <a:off x="2388513" y="3962043"/>
            <a:ext cx="2221944" cy="347186"/>
          </a:xfrm>
          <a:prstGeom prst="rect">
            <a:avLst/>
          </a:prstGeom>
          <a:noFill/>
          <a:ln/>
        </p:spPr>
        <p:txBody>
          <a:bodyPr wrap="none" rtlCol="0" anchor="t"/>
          <a:lstStyle/>
          <a:p>
            <a:pPr algn="l"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Portion Control</a:t>
            </a:r>
            <a:endParaRPr lang="en-US" sz="2187" dirty="0"/>
          </a:p>
        </p:txBody>
      </p:sp>
      <p:sp>
        <p:nvSpPr>
          <p:cNvPr id="16" name="Text 13"/>
          <p:cNvSpPr/>
          <p:nvPr/>
        </p:nvSpPr>
        <p:spPr>
          <a:xfrm>
            <a:off x="2388513" y="4531400"/>
            <a:ext cx="7751088" cy="355402"/>
          </a:xfrm>
          <a:prstGeom prst="rect">
            <a:avLst/>
          </a:prstGeom>
          <a:noFill/>
          <a:ln/>
        </p:spPr>
        <p:txBody>
          <a:bodyPr wrap="non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Avoid oversized portions and listen to your body's hunger and fullness cues.</a:t>
            </a:r>
            <a:endParaRPr lang="en-US" sz="1750" dirty="0"/>
          </a:p>
        </p:txBody>
      </p:sp>
      <p:sp>
        <p:nvSpPr>
          <p:cNvPr id="17" name="Shape 14"/>
          <p:cNvSpPr/>
          <p:nvPr/>
        </p:nvSpPr>
        <p:spPr>
          <a:xfrm>
            <a:off x="1416427" y="6140827"/>
            <a:ext cx="777597" cy="44410"/>
          </a:xfrm>
          <a:prstGeom prst="rect">
            <a:avLst/>
          </a:prstGeom>
          <a:solidFill>
            <a:srgbClr val="B5B7E3"/>
          </a:solidFill>
          <a:ln/>
        </p:spPr>
      </p:sp>
      <p:sp>
        <p:nvSpPr>
          <p:cNvPr id="18" name="Shape 15"/>
          <p:cNvSpPr/>
          <p:nvPr/>
        </p:nvSpPr>
        <p:spPr>
          <a:xfrm>
            <a:off x="916484" y="5913120"/>
            <a:ext cx="499943" cy="499943"/>
          </a:xfrm>
          <a:prstGeom prst="roundRect">
            <a:avLst>
              <a:gd name="adj" fmla="val 20000"/>
            </a:avLst>
          </a:prstGeom>
          <a:solidFill>
            <a:srgbClr val="DADBF1"/>
          </a:solidFill>
          <a:ln w="13811">
            <a:solidFill>
              <a:srgbClr val="B5B7E3"/>
            </a:solidFill>
            <a:prstDash val="solid"/>
          </a:ln>
        </p:spPr>
      </p:sp>
      <p:sp>
        <p:nvSpPr>
          <p:cNvPr id="19" name="Text 16"/>
          <p:cNvSpPr/>
          <p:nvPr/>
        </p:nvSpPr>
        <p:spPr>
          <a:xfrm>
            <a:off x="1061978" y="5954792"/>
            <a:ext cx="20895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3</a:t>
            </a:r>
            <a:endParaRPr lang="en-US" sz="2624" dirty="0"/>
          </a:p>
        </p:txBody>
      </p:sp>
      <p:sp>
        <p:nvSpPr>
          <p:cNvPr id="20" name="Text 17"/>
          <p:cNvSpPr/>
          <p:nvPr/>
        </p:nvSpPr>
        <p:spPr>
          <a:xfrm>
            <a:off x="2388513" y="5961698"/>
            <a:ext cx="2221944" cy="347186"/>
          </a:xfrm>
          <a:prstGeom prst="rect">
            <a:avLst/>
          </a:prstGeom>
          <a:noFill/>
          <a:ln/>
        </p:spPr>
        <p:txBody>
          <a:bodyPr wrap="none" rtlCol="0" anchor="t"/>
          <a:lstStyle/>
          <a:p>
            <a:pPr algn="l"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Introduce Variety</a:t>
            </a:r>
            <a:endParaRPr lang="en-US" sz="2187" dirty="0"/>
          </a:p>
        </p:txBody>
      </p:sp>
      <p:sp>
        <p:nvSpPr>
          <p:cNvPr id="21" name="Text 18"/>
          <p:cNvSpPr/>
          <p:nvPr/>
        </p:nvSpPr>
        <p:spPr>
          <a:xfrm>
            <a:off x="2388513" y="6531054"/>
            <a:ext cx="7751088" cy="710803"/>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Include a wide range of food choices from different food groups to ensure nutrient diversity.</a:t>
            </a:r>
            <a:endParaRPr lang="en-US" sz="1750" dirty="0"/>
          </a:p>
        </p:txBody>
      </p:sp>
      <p:pic>
        <p:nvPicPr>
          <p:cNvPr id="22"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2777490"/>
          </a:xfrm>
          <a:prstGeom prst="rect">
            <a:avLst/>
          </a:prstGeom>
        </p:spPr>
      </p:pic>
      <p:sp>
        <p:nvSpPr>
          <p:cNvPr id="5" name="Text 2"/>
          <p:cNvSpPr/>
          <p:nvPr/>
        </p:nvSpPr>
        <p:spPr>
          <a:xfrm>
            <a:off x="2037993" y="4456628"/>
            <a:ext cx="4443889"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Conclusion</a:t>
            </a:r>
            <a:endParaRPr lang="en-US" sz="4374" dirty="0"/>
          </a:p>
        </p:txBody>
      </p:sp>
      <p:sp>
        <p:nvSpPr>
          <p:cNvPr id="6" name="Text 3"/>
          <p:cNvSpPr/>
          <p:nvPr/>
        </p:nvSpPr>
        <p:spPr>
          <a:xfrm>
            <a:off x="2037993" y="5484257"/>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Achieving a balanced diet is key to maintaining good health and preventing various health issues. By incorporating a variety of nutrient-rich foods into our daily meals, we can nourish our bodies and promote overall well-being.</a:t>
            </a:r>
            <a:endParaRPr lang="en-US" sz="1750" dirty="0"/>
          </a:p>
        </p:txBody>
      </p:sp>
      <p:pic>
        <p:nvPicPr>
          <p:cNvPr id="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2023-11-07T08:17:09Z</dcterms:created>
  <dcterms:modified xsi:type="dcterms:W3CDTF">2023-11-07T08:17:09Z</dcterms:modified>
</cp:coreProperties>
</file>