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4630400" cy="8229600"/>
  <p:notesSz cx="8229600" cy="14630400"/>
  <p:embeddedFontLst>
    <p:embeddedFont>
      <p:font typeface="Barlow"/>
      <p:regular r:id="rId15"/>
    </p:embeddedFont>
    <p:embeddedFont>
      <p:font typeface="Barlow"/>
      <p:regular r:id="rId16"/>
    </p:embeddedFont>
    <p:embeddedFont>
      <p:font typeface="Barlow"/>
      <p:regular r:id="rId17"/>
    </p:embeddedFont>
    <p:embeddedFont>
      <p:font typeface="Barlow"/>
      <p:regular r:id="rId18"/>
    </p:embeddedFont>
    <p:embeddedFont>
      <p:font typeface="Montserrat"/>
      <p:regular r:id="rId19"/>
    </p:embeddedFont>
    <p:embeddedFont>
      <p:font typeface="Montserrat"/>
      <p:regular r:id="rId20"/>
    </p:embeddedFont>
    <p:embeddedFont>
      <p:font typeface="Montserrat"/>
      <p:regular r:id="rId21"/>
    </p:embeddedFont>
    <p:embeddedFont>
      <p:font typeface="Montserrat"/>
      <p:regular r:id="rId22"/>
    </p:embeddedFont>
  </p:embeddedFon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5" Type="http://schemas.openxmlformats.org/officeDocument/2006/relationships/font" Target="fonts/font1.fntdata"/><Relationship Id="rId16" Type="http://schemas.openxmlformats.org/officeDocument/2006/relationships/font" Target="fonts/font2.fntdata"/><Relationship Id="rId17" Type="http://schemas.openxmlformats.org/officeDocument/2006/relationships/font" Target="fonts/font3.fntdata"/><Relationship Id="rId18" Type="http://schemas.openxmlformats.org/officeDocument/2006/relationships/font" Target="fonts/font4.fntdata"/><Relationship Id="rId19" Type="http://schemas.openxmlformats.org/officeDocument/2006/relationships/font" Target="fonts/font5.fntdata"/><Relationship Id="rId20" Type="http://schemas.openxmlformats.org/officeDocument/2006/relationships/font" Target="fonts/font6.fntdata"/><Relationship Id="rId21" Type="http://schemas.openxmlformats.org/officeDocument/2006/relationships/font" Target="fonts/font7.fntdata"/><Relationship Id="rId22" Type="http://schemas.openxmlformats.org/officeDocument/2006/relationships/font" Target="fonts/font8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2-1.png"/><Relationship Id="rId3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3-1.png"/><Relationship Id="rId3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4-1.png"/><Relationship Id="rId3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5-1.png"/><Relationship Id="rId3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6-1.png"/><Relationship Id="rId3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7-1.png"/><Relationship Id="rId3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8-1.png"/><Relationship Id="rId3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9-1.png"/><Relationship Id="rId3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82C3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82C32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82C3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82C32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82C3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82C32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82C3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82C32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82C3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82C32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82C3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82C32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82C3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82C32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82C3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82C32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5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6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7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8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9.xml"/><Relationship Id="rId6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44709" y="2408039"/>
            <a:ext cx="7627382" cy="14254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5600"/>
              </a:lnSpc>
              <a:buNone/>
            </a:pPr>
            <a:r>
              <a:rPr lang="en-US" sz="4450" b="1" dirty="0">
                <a:solidFill>
                  <a:srgbClr val="9998FF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Report Writing in Social Research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6244709" y="4158377"/>
            <a:ext cx="7627382" cy="104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700"/>
              </a:lnSpc>
              <a:buNone/>
            </a:pPr>
            <a:r>
              <a:rPr lang="en-US" sz="1700" dirty="0">
                <a:solidFill>
                  <a:srgbClr val="EEEFF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This presentation guides you through the essential elements of creating compelling and impactful research reports within the social sciences.</a:t>
            </a:r>
            <a:endParaRPr lang="en-US" sz="1700" dirty="0"/>
          </a:p>
        </p:txBody>
      </p:sp>
      <p:sp>
        <p:nvSpPr>
          <p:cNvPr id="5" name="Shape 2"/>
          <p:cNvSpPr/>
          <p:nvPr/>
        </p:nvSpPr>
        <p:spPr>
          <a:xfrm>
            <a:off x="6244709" y="5458420"/>
            <a:ext cx="346591" cy="346591"/>
          </a:xfrm>
          <a:prstGeom prst="roundRect">
            <a:avLst>
              <a:gd name="adj" fmla="val 26380043"/>
            </a:avLst>
          </a:prstGeom>
          <a:solidFill>
            <a:srgbClr val="3A16DC"/>
          </a:solidFill>
          <a:ln w="7620">
            <a:solidFill>
              <a:srgbClr val="FFFFFF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6346031" y="5582960"/>
            <a:ext cx="143947" cy="975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750"/>
              </a:lnSpc>
              <a:buNone/>
            </a:pPr>
            <a:r>
              <a:rPr lang="en-US" sz="750" dirty="0">
                <a:solidFill>
                  <a:srgbClr val="FFFFFF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BK</a:t>
            </a:r>
            <a:endParaRPr lang="en-US" sz="750" dirty="0"/>
          </a:p>
        </p:txBody>
      </p:sp>
      <p:sp>
        <p:nvSpPr>
          <p:cNvPr id="7" name="Text 4"/>
          <p:cNvSpPr/>
          <p:nvPr/>
        </p:nvSpPr>
        <p:spPr>
          <a:xfrm>
            <a:off x="6699528" y="5442228"/>
            <a:ext cx="1864757" cy="3792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950"/>
              </a:lnSpc>
              <a:buNone/>
            </a:pPr>
            <a:r>
              <a:rPr lang="en-US" sz="2100" b="1" dirty="0">
                <a:solidFill>
                  <a:srgbClr val="EEEFF5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by Bhawna K</a:t>
            </a:r>
            <a:endParaRPr lang="en-US" sz="2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58309" y="2237065"/>
            <a:ext cx="7104221" cy="712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5600"/>
              </a:lnSpc>
              <a:buNone/>
            </a:pPr>
            <a:r>
              <a:rPr lang="en-US" sz="4450" b="1" dirty="0">
                <a:solidFill>
                  <a:srgbClr val="9998FF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The Power of Report Writing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58309" y="3491270"/>
            <a:ext cx="3057049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9998FF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Communicating Insights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58309" y="4064079"/>
            <a:ext cx="4018359" cy="1386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700"/>
              </a:lnSpc>
              <a:buNone/>
            </a:pPr>
            <a:r>
              <a:rPr lang="en-US" sz="1700" dirty="0">
                <a:solidFill>
                  <a:srgbClr val="EEEFF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Reports bridge the gap between research and action, effectively conveying complex findings to a wider audience.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312926" y="3491270"/>
            <a:ext cx="2850713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9998FF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Informing Decisions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5312926" y="4064079"/>
            <a:ext cx="4018359" cy="1386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700"/>
              </a:lnSpc>
              <a:buNone/>
            </a:pPr>
            <a:r>
              <a:rPr lang="en-US" sz="1700" dirty="0">
                <a:solidFill>
                  <a:srgbClr val="EEEFF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They provide valuable data and insights to inform policy decisions, program development, and social interventions.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9867543" y="3491270"/>
            <a:ext cx="2850713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9998FF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Advancing Knowledge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9867543" y="4064079"/>
            <a:ext cx="4018359" cy="1733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700"/>
              </a:lnSpc>
              <a:buNone/>
            </a:pPr>
            <a:r>
              <a:rPr lang="en-US" sz="1700" dirty="0">
                <a:solidFill>
                  <a:srgbClr val="EEEFF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Reports contribute to the growth of knowledge by documenting research processes and sharing findings with the wider academic community.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53998" y="435293"/>
            <a:ext cx="9291757" cy="5206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4100"/>
              </a:lnSpc>
              <a:buNone/>
            </a:pPr>
            <a:r>
              <a:rPr lang="en-US" sz="3250" b="1" dirty="0">
                <a:solidFill>
                  <a:srgbClr val="9998FF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Essential Components of a Social Research Report</a:t>
            </a:r>
            <a:endParaRPr lang="en-US" sz="3250" dirty="0"/>
          </a:p>
        </p:txBody>
      </p:sp>
      <p:sp>
        <p:nvSpPr>
          <p:cNvPr id="3" name="Shape 1"/>
          <p:cNvSpPr/>
          <p:nvPr/>
        </p:nvSpPr>
        <p:spPr>
          <a:xfrm>
            <a:off x="553998" y="1272540"/>
            <a:ext cx="6682145" cy="1178481"/>
          </a:xfrm>
          <a:prstGeom prst="roundRect">
            <a:avLst>
              <a:gd name="adj" fmla="val 12090"/>
            </a:avLst>
          </a:prstGeom>
          <a:solidFill>
            <a:srgbClr val="282C32"/>
          </a:solidFill>
          <a:ln/>
          <a:effectLst>
            <a:outerShdw sx="100000" sy="100000" kx="0" ky="0" algn="bl" rotWithShape="0" blurRad="39370" dist="19050" dir="13500000">
              <a:srgbClr val="ffffff">
                <a:alpha val="10000"/>
              </a:srgbClr>
            </a:outerShdw>
          </a:effectLst>
        </p:spPr>
      </p:sp>
      <p:sp>
        <p:nvSpPr>
          <p:cNvPr id="4" name="Text 2"/>
          <p:cNvSpPr/>
          <p:nvPr/>
        </p:nvSpPr>
        <p:spPr>
          <a:xfrm>
            <a:off x="712232" y="1430774"/>
            <a:ext cx="2082998" cy="2603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050"/>
              </a:lnSpc>
              <a:buNone/>
            </a:pPr>
            <a:r>
              <a:rPr lang="en-US" sz="1600" b="1" dirty="0">
                <a:solidFill>
                  <a:srgbClr val="EEEFF5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Title Page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712232" y="1786057"/>
            <a:ext cx="6365677" cy="2533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1950"/>
              </a:lnSpc>
              <a:buNone/>
            </a:pPr>
            <a:r>
              <a:rPr lang="en-US" sz="1200" dirty="0">
                <a:solidFill>
                  <a:srgbClr val="EEEFF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Includes the report title, author(s), date, and affiliation.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7394377" y="1272540"/>
            <a:ext cx="6682145" cy="1178481"/>
          </a:xfrm>
          <a:prstGeom prst="roundRect">
            <a:avLst>
              <a:gd name="adj" fmla="val 12090"/>
            </a:avLst>
          </a:prstGeom>
          <a:solidFill>
            <a:srgbClr val="282C32"/>
          </a:solidFill>
          <a:ln/>
          <a:effectLst>
            <a:outerShdw sx="100000" sy="100000" kx="0" ky="0" algn="bl" rotWithShape="0" blurRad="39370" dist="19050" dir="13500000">
              <a:srgbClr val="ffffff">
                <a:alpha val="10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7552611" y="1430774"/>
            <a:ext cx="2082998" cy="2603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050"/>
              </a:lnSpc>
              <a:buNone/>
            </a:pPr>
            <a:r>
              <a:rPr lang="en-US" sz="1600" b="1" dirty="0">
                <a:solidFill>
                  <a:srgbClr val="EEEFF5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Abstract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7552611" y="1786057"/>
            <a:ext cx="6365677" cy="5067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50"/>
              </a:lnSpc>
              <a:buNone/>
            </a:pPr>
            <a:r>
              <a:rPr lang="en-US" sz="1200" dirty="0">
                <a:solidFill>
                  <a:srgbClr val="EEEFF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 concise summary of the research question, methodology, findings, and key conclusions.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553998" y="2609255"/>
            <a:ext cx="6682145" cy="1178481"/>
          </a:xfrm>
          <a:prstGeom prst="roundRect">
            <a:avLst>
              <a:gd name="adj" fmla="val 12090"/>
            </a:avLst>
          </a:prstGeom>
          <a:solidFill>
            <a:srgbClr val="282C32"/>
          </a:solidFill>
          <a:ln/>
          <a:effectLst>
            <a:outerShdw sx="100000" sy="100000" kx="0" ky="0" algn="bl" rotWithShape="0" blurRad="39370" dist="19050" dir="13500000">
              <a:srgbClr val="ffffff">
                <a:alpha val="10000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712232" y="2767489"/>
            <a:ext cx="2082998" cy="2603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050"/>
              </a:lnSpc>
              <a:buNone/>
            </a:pPr>
            <a:r>
              <a:rPr lang="en-US" sz="1600" b="1" dirty="0">
                <a:solidFill>
                  <a:srgbClr val="EEEFF5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Introduction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12232" y="3122771"/>
            <a:ext cx="6365677" cy="5067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50"/>
              </a:lnSpc>
              <a:buNone/>
            </a:pPr>
            <a:r>
              <a:rPr lang="en-US" sz="1200" dirty="0">
                <a:solidFill>
                  <a:srgbClr val="EEEFF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Provides background information, the research problem, and the purpose of the study.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7394377" y="2609255"/>
            <a:ext cx="6682145" cy="1178481"/>
          </a:xfrm>
          <a:prstGeom prst="roundRect">
            <a:avLst>
              <a:gd name="adj" fmla="val 12090"/>
            </a:avLst>
          </a:prstGeom>
          <a:solidFill>
            <a:srgbClr val="282C32"/>
          </a:solidFill>
          <a:ln/>
          <a:effectLst>
            <a:outerShdw sx="100000" sy="100000" kx="0" ky="0" algn="bl" rotWithShape="0" blurRad="39370" dist="19050" dir="13500000">
              <a:srgbClr val="ffffff">
                <a:alpha val="10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7552611" y="2767489"/>
            <a:ext cx="2082998" cy="2603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050"/>
              </a:lnSpc>
              <a:buNone/>
            </a:pPr>
            <a:r>
              <a:rPr lang="en-US" sz="1600" b="1" dirty="0">
                <a:solidFill>
                  <a:srgbClr val="EEEFF5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Literature Review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7552611" y="3122771"/>
            <a:ext cx="6365677" cy="5067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50"/>
              </a:lnSpc>
              <a:buNone/>
            </a:pPr>
            <a:r>
              <a:rPr lang="en-US" sz="1200" dirty="0">
                <a:solidFill>
                  <a:srgbClr val="EEEFF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Summarizes existing research on the topic and highlights any gaps in knowledge.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553998" y="3945969"/>
            <a:ext cx="6682145" cy="1178481"/>
          </a:xfrm>
          <a:prstGeom prst="roundRect">
            <a:avLst>
              <a:gd name="adj" fmla="val 12090"/>
            </a:avLst>
          </a:prstGeom>
          <a:solidFill>
            <a:srgbClr val="282C32"/>
          </a:solidFill>
          <a:ln/>
          <a:effectLst>
            <a:outerShdw sx="100000" sy="100000" kx="0" ky="0" algn="bl" rotWithShape="0" blurRad="39370" dist="19050" dir="13500000">
              <a:srgbClr val="ffffff">
                <a:alpha val="10000"/>
              </a:srgbClr>
            </a:outerShdw>
          </a:effectLst>
        </p:spPr>
      </p:sp>
      <p:sp>
        <p:nvSpPr>
          <p:cNvPr id="16" name="Text 14"/>
          <p:cNvSpPr/>
          <p:nvPr/>
        </p:nvSpPr>
        <p:spPr>
          <a:xfrm>
            <a:off x="712232" y="4104203"/>
            <a:ext cx="2082998" cy="2603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050"/>
              </a:lnSpc>
              <a:buNone/>
            </a:pPr>
            <a:r>
              <a:rPr lang="en-US" sz="1600" b="1" dirty="0">
                <a:solidFill>
                  <a:srgbClr val="EEEFF5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Methodology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712232" y="4459486"/>
            <a:ext cx="6365677" cy="5067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50"/>
              </a:lnSpc>
              <a:buNone/>
            </a:pPr>
            <a:r>
              <a:rPr lang="en-US" sz="1200" dirty="0">
                <a:solidFill>
                  <a:srgbClr val="EEEFF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Details the research design, sampling, data collection methods, and data analysis techniques.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7394377" y="3945969"/>
            <a:ext cx="6682145" cy="1178481"/>
          </a:xfrm>
          <a:prstGeom prst="roundRect">
            <a:avLst>
              <a:gd name="adj" fmla="val 12090"/>
            </a:avLst>
          </a:prstGeom>
          <a:solidFill>
            <a:srgbClr val="282C32"/>
          </a:solidFill>
          <a:ln/>
          <a:effectLst>
            <a:outerShdw sx="100000" sy="100000" kx="0" ky="0" algn="bl" rotWithShape="0" blurRad="39370" dist="19050" dir="13500000">
              <a:srgbClr val="ffffff">
                <a:alpha val="10000"/>
              </a:srgbClr>
            </a:outerShdw>
          </a:effectLst>
        </p:spPr>
      </p:sp>
      <p:sp>
        <p:nvSpPr>
          <p:cNvPr id="19" name="Text 17"/>
          <p:cNvSpPr/>
          <p:nvPr/>
        </p:nvSpPr>
        <p:spPr>
          <a:xfrm>
            <a:off x="7552611" y="4104203"/>
            <a:ext cx="2082998" cy="2603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050"/>
              </a:lnSpc>
              <a:buNone/>
            </a:pPr>
            <a:r>
              <a:rPr lang="en-US" sz="1600" b="1" dirty="0">
                <a:solidFill>
                  <a:srgbClr val="EEEFF5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Results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7552611" y="4459486"/>
            <a:ext cx="6365677" cy="5067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50"/>
              </a:lnSpc>
              <a:buNone/>
            </a:pPr>
            <a:r>
              <a:rPr lang="en-US" sz="1200" dirty="0">
                <a:solidFill>
                  <a:srgbClr val="EEEFF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Presents the findings of the study, including data visualizations and statistical analyses.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553998" y="5282684"/>
            <a:ext cx="6682145" cy="1178481"/>
          </a:xfrm>
          <a:prstGeom prst="roundRect">
            <a:avLst>
              <a:gd name="adj" fmla="val 12090"/>
            </a:avLst>
          </a:prstGeom>
          <a:solidFill>
            <a:srgbClr val="282C32"/>
          </a:solidFill>
          <a:ln/>
          <a:effectLst>
            <a:outerShdw sx="100000" sy="100000" kx="0" ky="0" algn="bl" rotWithShape="0" blurRad="39370" dist="19050" dir="13500000">
              <a:srgbClr val="ffffff">
                <a:alpha val="10000"/>
              </a:srgbClr>
            </a:outerShdw>
          </a:effectLst>
        </p:spPr>
      </p:sp>
      <p:sp>
        <p:nvSpPr>
          <p:cNvPr id="22" name="Text 20"/>
          <p:cNvSpPr/>
          <p:nvPr/>
        </p:nvSpPr>
        <p:spPr>
          <a:xfrm>
            <a:off x="712232" y="5440918"/>
            <a:ext cx="2082998" cy="2603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050"/>
              </a:lnSpc>
              <a:buNone/>
            </a:pPr>
            <a:r>
              <a:rPr lang="en-US" sz="1600" b="1" dirty="0">
                <a:solidFill>
                  <a:srgbClr val="EEEFF5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Discussion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712232" y="5796201"/>
            <a:ext cx="6365677" cy="5067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50"/>
              </a:lnSpc>
              <a:buNone/>
            </a:pPr>
            <a:r>
              <a:rPr lang="en-US" sz="1200" dirty="0">
                <a:solidFill>
                  <a:srgbClr val="EEEFF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Interprets the results, relates them to existing literature, and discusses their implications.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7394377" y="5282684"/>
            <a:ext cx="6682145" cy="1178481"/>
          </a:xfrm>
          <a:prstGeom prst="roundRect">
            <a:avLst>
              <a:gd name="adj" fmla="val 12090"/>
            </a:avLst>
          </a:prstGeom>
          <a:solidFill>
            <a:srgbClr val="282C32"/>
          </a:solidFill>
          <a:ln/>
          <a:effectLst>
            <a:outerShdw sx="100000" sy="100000" kx="0" ky="0" algn="bl" rotWithShape="0" blurRad="39370" dist="19050" dir="13500000">
              <a:srgbClr val="ffffff">
                <a:alpha val="10000"/>
              </a:srgbClr>
            </a:outerShdw>
          </a:effectLst>
        </p:spPr>
      </p:sp>
      <p:sp>
        <p:nvSpPr>
          <p:cNvPr id="25" name="Text 23"/>
          <p:cNvSpPr/>
          <p:nvPr/>
        </p:nvSpPr>
        <p:spPr>
          <a:xfrm>
            <a:off x="7552611" y="5440918"/>
            <a:ext cx="2082998" cy="2603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050"/>
              </a:lnSpc>
              <a:buNone/>
            </a:pPr>
            <a:r>
              <a:rPr lang="en-US" sz="1600" b="1" dirty="0">
                <a:solidFill>
                  <a:srgbClr val="EEEFF5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Conclusion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7552611" y="5796201"/>
            <a:ext cx="6365677" cy="5067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50"/>
              </a:lnSpc>
              <a:buNone/>
            </a:pPr>
            <a:r>
              <a:rPr lang="en-US" sz="1200" dirty="0">
                <a:solidFill>
                  <a:srgbClr val="EEEFF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Summarizes the key findings, restates the research question, and highlights the contribution of the study.</a:t>
            </a:r>
            <a:endParaRPr lang="en-US" sz="1200" dirty="0"/>
          </a:p>
        </p:txBody>
      </p:sp>
      <p:sp>
        <p:nvSpPr>
          <p:cNvPr id="27" name="Shape 25"/>
          <p:cNvSpPr/>
          <p:nvPr/>
        </p:nvSpPr>
        <p:spPr>
          <a:xfrm>
            <a:off x="553998" y="6619399"/>
            <a:ext cx="6682145" cy="1178481"/>
          </a:xfrm>
          <a:prstGeom prst="roundRect">
            <a:avLst>
              <a:gd name="adj" fmla="val 12090"/>
            </a:avLst>
          </a:prstGeom>
          <a:solidFill>
            <a:srgbClr val="282C32"/>
          </a:solidFill>
          <a:ln/>
          <a:effectLst>
            <a:outerShdw sx="100000" sy="100000" kx="0" ky="0" algn="bl" rotWithShape="0" blurRad="39370" dist="19050" dir="13500000">
              <a:srgbClr val="ffffff">
                <a:alpha val="10000"/>
              </a:srgbClr>
            </a:outerShdw>
          </a:effectLst>
        </p:spPr>
      </p:sp>
      <p:sp>
        <p:nvSpPr>
          <p:cNvPr id="28" name="Text 26"/>
          <p:cNvSpPr/>
          <p:nvPr/>
        </p:nvSpPr>
        <p:spPr>
          <a:xfrm>
            <a:off x="712232" y="6777633"/>
            <a:ext cx="2082998" cy="2603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050"/>
              </a:lnSpc>
              <a:buNone/>
            </a:pPr>
            <a:r>
              <a:rPr lang="en-US" sz="1600" b="1" dirty="0">
                <a:solidFill>
                  <a:srgbClr val="EEEFF5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References</a:t>
            </a:r>
            <a:endParaRPr lang="en-US" sz="1600" dirty="0"/>
          </a:p>
        </p:txBody>
      </p:sp>
      <p:sp>
        <p:nvSpPr>
          <p:cNvPr id="29" name="Text 27"/>
          <p:cNvSpPr/>
          <p:nvPr/>
        </p:nvSpPr>
        <p:spPr>
          <a:xfrm>
            <a:off x="712232" y="7132915"/>
            <a:ext cx="6365677" cy="2533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1950"/>
              </a:lnSpc>
              <a:buNone/>
            </a:pPr>
            <a:r>
              <a:rPr lang="en-US" sz="1200" dirty="0">
                <a:solidFill>
                  <a:srgbClr val="EEEFF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Lists all sources cited in the report using a consistent citation style.</a:t>
            </a:r>
            <a:endParaRPr lang="en-US" sz="1200" dirty="0"/>
          </a:p>
        </p:txBody>
      </p:sp>
      <p:sp>
        <p:nvSpPr>
          <p:cNvPr id="30" name="Shape 28"/>
          <p:cNvSpPr/>
          <p:nvPr/>
        </p:nvSpPr>
        <p:spPr>
          <a:xfrm>
            <a:off x="7394377" y="6619399"/>
            <a:ext cx="6682145" cy="1178481"/>
          </a:xfrm>
          <a:prstGeom prst="roundRect">
            <a:avLst>
              <a:gd name="adj" fmla="val 12090"/>
            </a:avLst>
          </a:prstGeom>
          <a:solidFill>
            <a:srgbClr val="282C32"/>
          </a:solidFill>
          <a:ln/>
          <a:effectLst>
            <a:outerShdw sx="100000" sy="100000" kx="0" ky="0" algn="bl" rotWithShape="0" blurRad="39370" dist="19050" dir="13500000">
              <a:srgbClr val="ffffff">
                <a:alpha val="10000"/>
              </a:srgbClr>
            </a:outerShdw>
          </a:effectLst>
        </p:spPr>
      </p:sp>
      <p:sp>
        <p:nvSpPr>
          <p:cNvPr id="31" name="Text 29"/>
          <p:cNvSpPr/>
          <p:nvPr/>
        </p:nvSpPr>
        <p:spPr>
          <a:xfrm>
            <a:off x="7552611" y="6777633"/>
            <a:ext cx="2082998" cy="2603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050"/>
              </a:lnSpc>
              <a:buNone/>
            </a:pPr>
            <a:r>
              <a:rPr lang="en-US" sz="1600" b="1" dirty="0">
                <a:solidFill>
                  <a:srgbClr val="EEEFF5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Appendices</a:t>
            </a:r>
            <a:endParaRPr lang="en-US" sz="1600" dirty="0"/>
          </a:p>
        </p:txBody>
      </p:sp>
      <p:sp>
        <p:nvSpPr>
          <p:cNvPr id="32" name="Text 30"/>
          <p:cNvSpPr/>
          <p:nvPr/>
        </p:nvSpPr>
        <p:spPr>
          <a:xfrm>
            <a:off x="7552611" y="7132915"/>
            <a:ext cx="6365677" cy="5067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50"/>
              </a:lnSpc>
              <a:buNone/>
            </a:pPr>
            <a:r>
              <a:rPr lang="en-US" sz="1200" dirty="0">
                <a:solidFill>
                  <a:srgbClr val="EEEFF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Includes supplemental materials, such as questionnaires, data tables, and detailed methodological information.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38426" y="748784"/>
            <a:ext cx="7667149" cy="13882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5450"/>
              </a:lnSpc>
              <a:buNone/>
            </a:pPr>
            <a:r>
              <a:rPr lang="en-US" sz="4350" b="1" dirty="0">
                <a:solidFill>
                  <a:srgbClr val="9998FF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Developing the Research Methodology</a:t>
            </a:r>
            <a:endParaRPr lang="en-US" sz="4350" dirty="0"/>
          </a:p>
        </p:txBody>
      </p:sp>
      <p:sp>
        <p:nvSpPr>
          <p:cNvPr id="4" name="Shape 1"/>
          <p:cNvSpPr/>
          <p:nvPr/>
        </p:nvSpPr>
        <p:spPr>
          <a:xfrm>
            <a:off x="738426" y="2690813"/>
            <a:ext cx="474702" cy="474702"/>
          </a:xfrm>
          <a:prstGeom prst="roundRect">
            <a:avLst>
              <a:gd name="adj" fmla="val 40003"/>
            </a:avLst>
          </a:prstGeom>
          <a:solidFill>
            <a:srgbClr val="282C32"/>
          </a:solidFill>
          <a:ln/>
          <a:effectLst>
            <a:outerShdw sx="100000" sy="100000" kx="0" ky="0" algn="bl" rotWithShape="0" blurRad="52070" dist="25400" dir="13500000">
              <a:srgbClr val="ffffff">
                <a:alpha val="10000"/>
              </a:srgbClr>
            </a:outerShdw>
          </a:effectLst>
        </p:spPr>
      </p:sp>
      <p:sp>
        <p:nvSpPr>
          <p:cNvPr id="5" name="Text 2"/>
          <p:cNvSpPr/>
          <p:nvPr/>
        </p:nvSpPr>
        <p:spPr>
          <a:xfrm>
            <a:off x="916781" y="2761536"/>
            <a:ext cx="117991" cy="3331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600"/>
              </a:lnSpc>
              <a:buNone/>
            </a:pPr>
            <a:r>
              <a:rPr lang="en-US" sz="2600" b="1" dirty="0">
                <a:solidFill>
                  <a:srgbClr val="EEEFF5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1</a:t>
            </a:r>
            <a:endParaRPr lang="en-US" sz="2600" dirty="0"/>
          </a:p>
        </p:txBody>
      </p:sp>
      <p:sp>
        <p:nvSpPr>
          <p:cNvPr id="6" name="Text 3"/>
          <p:cNvSpPr/>
          <p:nvPr/>
        </p:nvSpPr>
        <p:spPr>
          <a:xfrm>
            <a:off x="1424107" y="2690813"/>
            <a:ext cx="3042404" cy="6941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EEEFF5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Define Research Question</a:t>
            </a:r>
            <a:endParaRPr lang="en-US" sz="2150" dirty="0"/>
          </a:p>
        </p:txBody>
      </p:sp>
      <p:sp>
        <p:nvSpPr>
          <p:cNvPr id="7" name="Text 4"/>
          <p:cNvSpPr/>
          <p:nvPr/>
        </p:nvSpPr>
        <p:spPr>
          <a:xfrm>
            <a:off x="1424107" y="3511510"/>
            <a:ext cx="3042404" cy="1350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EEEFF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Formulate a clear and focused research question that guides the entire investigation.</a:t>
            </a:r>
            <a:endParaRPr lang="en-US" sz="1650" dirty="0"/>
          </a:p>
        </p:txBody>
      </p:sp>
      <p:sp>
        <p:nvSpPr>
          <p:cNvPr id="8" name="Shape 5"/>
          <p:cNvSpPr/>
          <p:nvPr/>
        </p:nvSpPr>
        <p:spPr>
          <a:xfrm>
            <a:off x="4677489" y="2690813"/>
            <a:ext cx="474702" cy="474702"/>
          </a:xfrm>
          <a:prstGeom prst="roundRect">
            <a:avLst>
              <a:gd name="adj" fmla="val 40003"/>
            </a:avLst>
          </a:prstGeom>
          <a:solidFill>
            <a:srgbClr val="282C32"/>
          </a:solidFill>
          <a:ln/>
          <a:effectLst>
            <a:outerShdw sx="100000" sy="100000" kx="0" ky="0" algn="bl" rotWithShape="0" blurRad="52070" dist="25400" dir="13500000">
              <a:srgbClr val="ffffff">
                <a:alpha val="10000"/>
              </a:srgbClr>
            </a:outerShdw>
          </a:effectLst>
        </p:spPr>
      </p:sp>
      <p:sp>
        <p:nvSpPr>
          <p:cNvPr id="9" name="Text 6"/>
          <p:cNvSpPr/>
          <p:nvPr/>
        </p:nvSpPr>
        <p:spPr>
          <a:xfrm>
            <a:off x="4821555" y="2761536"/>
            <a:ext cx="186571" cy="3331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600"/>
              </a:lnSpc>
              <a:buNone/>
            </a:pPr>
            <a:r>
              <a:rPr lang="en-US" sz="2600" b="1" dirty="0">
                <a:solidFill>
                  <a:srgbClr val="EEEFF5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2</a:t>
            </a:r>
            <a:endParaRPr lang="en-US" sz="2600" dirty="0"/>
          </a:p>
        </p:txBody>
      </p:sp>
      <p:sp>
        <p:nvSpPr>
          <p:cNvPr id="10" name="Text 7"/>
          <p:cNvSpPr/>
          <p:nvPr/>
        </p:nvSpPr>
        <p:spPr>
          <a:xfrm>
            <a:off x="5363170" y="2690813"/>
            <a:ext cx="3025735" cy="3470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EEEFF5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Choose Research Design</a:t>
            </a:r>
            <a:endParaRPr lang="en-US" sz="2150" dirty="0"/>
          </a:p>
        </p:txBody>
      </p:sp>
      <p:sp>
        <p:nvSpPr>
          <p:cNvPr id="11" name="Text 8"/>
          <p:cNvSpPr/>
          <p:nvPr/>
        </p:nvSpPr>
        <p:spPr>
          <a:xfrm>
            <a:off x="5363170" y="3164443"/>
            <a:ext cx="3042404" cy="1350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EEEFF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Select a suitable design, such as experimental, survey, or qualitative, based on the research question.</a:t>
            </a:r>
            <a:endParaRPr lang="en-US" sz="1650" dirty="0"/>
          </a:p>
        </p:txBody>
      </p:sp>
      <p:sp>
        <p:nvSpPr>
          <p:cNvPr id="12" name="Shape 9"/>
          <p:cNvSpPr/>
          <p:nvPr/>
        </p:nvSpPr>
        <p:spPr>
          <a:xfrm>
            <a:off x="738426" y="5309949"/>
            <a:ext cx="474702" cy="474702"/>
          </a:xfrm>
          <a:prstGeom prst="roundRect">
            <a:avLst>
              <a:gd name="adj" fmla="val 40003"/>
            </a:avLst>
          </a:prstGeom>
          <a:solidFill>
            <a:srgbClr val="282C32"/>
          </a:solidFill>
          <a:ln/>
          <a:effectLst>
            <a:outerShdw sx="100000" sy="100000" kx="0" ky="0" algn="bl" rotWithShape="0" blurRad="52070" dist="25400" dir="13500000">
              <a:srgbClr val="ffffff">
                <a:alpha val="10000"/>
              </a:srgbClr>
            </a:outerShdw>
          </a:effectLst>
        </p:spPr>
      </p:sp>
      <p:sp>
        <p:nvSpPr>
          <p:cNvPr id="13" name="Text 10"/>
          <p:cNvSpPr/>
          <p:nvPr/>
        </p:nvSpPr>
        <p:spPr>
          <a:xfrm>
            <a:off x="885825" y="5380673"/>
            <a:ext cx="179903" cy="3331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600"/>
              </a:lnSpc>
              <a:buNone/>
            </a:pPr>
            <a:r>
              <a:rPr lang="en-US" sz="2600" b="1" dirty="0">
                <a:solidFill>
                  <a:srgbClr val="EEEFF5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3</a:t>
            </a:r>
            <a:endParaRPr lang="en-US" sz="2600" dirty="0"/>
          </a:p>
        </p:txBody>
      </p:sp>
      <p:sp>
        <p:nvSpPr>
          <p:cNvPr id="14" name="Text 11"/>
          <p:cNvSpPr/>
          <p:nvPr/>
        </p:nvSpPr>
        <p:spPr>
          <a:xfrm>
            <a:off x="1424107" y="5309949"/>
            <a:ext cx="3042404" cy="6941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EEEFF5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Determine Sampling Strategy</a:t>
            </a:r>
            <a:endParaRPr lang="en-US" sz="2150" dirty="0"/>
          </a:p>
        </p:txBody>
      </p:sp>
      <p:sp>
        <p:nvSpPr>
          <p:cNvPr id="15" name="Text 12"/>
          <p:cNvSpPr/>
          <p:nvPr/>
        </p:nvSpPr>
        <p:spPr>
          <a:xfrm>
            <a:off x="1424107" y="6130647"/>
            <a:ext cx="3042404" cy="1350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EEEFF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Choose a sampling method to select participants or data sources representative of the target population.</a:t>
            </a:r>
            <a:endParaRPr lang="en-US" sz="1650" dirty="0"/>
          </a:p>
        </p:txBody>
      </p:sp>
      <p:sp>
        <p:nvSpPr>
          <p:cNvPr id="16" name="Shape 13"/>
          <p:cNvSpPr/>
          <p:nvPr/>
        </p:nvSpPr>
        <p:spPr>
          <a:xfrm>
            <a:off x="4677489" y="5309949"/>
            <a:ext cx="474702" cy="474702"/>
          </a:xfrm>
          <a:prstGeom prst="roundRect">
            <a:avLst>
              <a:gd name="adj" fmla="val 40003"/>
            </a:avLst>
          </a:prstGeom>
          <a:solidFill>
            <a:srgbClr val="282C32"/>
          </a:solidFill>
          <a:ln/>
          <a:effectLst>
            <a:outerShdw sx="100000" sy="100000" kx="0" ky="0" algn="bl" rotWithShape="0" blurRad="52070" dist="25400" dir="13500000">
              <a:srgbClr val="ffffff">
                <a:alpha val="10000"/>
              </a:srgbClr>
            </a:outerShdw>
          </a:effectLst>
        </p:spPr>
      </p:sp>
      <p:sp>
        <p:nvSpPr>
          <p:cNvPr id="17" name="Text 14"/>
          <p:cNvSpPr/>
          <p:nvPr/>
        </p:nvSpPr>
        <p:spPr>
          <a:xfrm>
            <a:off x="4814054" y="5380673"/>
            <a:ext cx="201573" cy="3331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600"/>
              </a:lnSpc>
              <a:buNone/>
            </a:pPr>
            <a:r>
              <a:rPr lang="en-US" sz="2600" b="1" dirty="0">
                <a:solidFill>
                  <a:srgbClr val="EEEFF5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4</a:t>
            </a:r>
            <a:endParaRPr lang="en-US" sz="2600" dirty="0"/>
          </a:p>
        </p:txBody>
      </p:sp>
      <p:sp>
        <p:nvSpPr>
          <p:cNvPr id="18" name="Text 15"/>
          <p:cNvSpPr/>
          <p:nvPr/>
        </p:nvSpPr>
        <p:spPr>
          <a:xfrm>
            <a:off x="5363170" y="5309949"/>
            <a:ext cx="3042404" cy="6941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EEEFF5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Develop Data Collection Methods</a:t>
            </a:r>
            <a:endParaRPr lang="en-US" sz="2150" dirty="0"/>
          </a:p>
        </p:txBody>
      </p:sp>
      <p:sp>
        <p:nvSpPr>
          <p:cNvPr id="19" name="Text 16"/>
          <p:cNvSpPr/>
          <p:nvPr/>
        </p:nvSpPr>
        <p:spPr>
          <a:xfrm>
            <a:off x="5363170" y="6130647"/>
            <a:ext cx="3042404" cy="1350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EEEFF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Select appropriate data collection techniques, such as surveys, interviews, or observations.</a:t>
            </a:r>
            <a:endParaRPr lang="en-US" sz="16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58309" y="813197"/>
            <a:ext cx="7446883" cy="712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5600"/>
              </a:lnSpc>
              <a:buNone/>
            </a:pPr>
            <a:r>
              <a:rPr lang="en-US" sz="4450" b="1" dirty="0">
                <a:solidFill>
                  <a:srgbClr val="9998FF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Collecting and Analyzing Data</a:t>
            </a:r>
            <a:endParaRPr lang="en-US" sz="445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309" y="1850827"/>
            <a:ext cx="541615" cy="541615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758309" y="2609017"/>
            <a:ext cx="2850713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EEEFF5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Data Collection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758309" y="3095149"/>
            <a:ext cx="3651171" cy="1386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1700" dirty="0">
                <a:solidFill>
                  <a:srgbClr val="EEEFF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Gather data through the chosen methods, ensuring accuracy, reliability, and ethical considerations.</a:t>
            </a:r>
            <a:endParaRPr lang="en-US" sz="1700" dirty="0"/>
          </a:p>
        </p:txBody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4401" y="1850827"/>
            <a:ext cx="541615" cy="541615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4734401" y="2609017"/>
            <a:ext cx="2850713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EEEFF5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Data Analysis</a:t>
            </a:r>
            <a:endParaRPr lang="en-US" sz="2200" dirty="0"/>
          </a:p>
        </p:txBody>
      </p:sp>
      <p:sp>
        <p:nvSpPr>
          <p:cNvPr id="9" name="Text 4"/>
          <p:cNvSpPr/>
          <p:nvPr/>
        </p:nvSpPr>
        <p:spPr>
          <a:xfrm>
            <a:off x="4734401" y="3095149"/>
            <a:ext cx="3651290" cy="104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1700" dirty="0">
                <a:solidFill>
                  <a:srgbClr val="EEEFF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Analyze the collected data using appropriate statistical methods or qualitative techniques.</a:t>
            </a:r>
            <a:endParaRPr lang="en-US" sz="1700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8309" y="5131951"/>
            <a:ext cx="541615" cy="541615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758309" y="5890141"/>
            <a:ext cx="2850713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EEEFF5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Data Visualization</a:t>
            </a:r>
            <a:endParaRPr lang="en-US" sz="2200" dirty="0"/>
          </a:p>
        </p:txBody>
      </p:sp>
      <p:sp>
        <p:nvSpPr>
          <p:cNvPr id="12" name="Text 6"/>
          <p:cNvSpPr/>
          <p:nvPr/>
        </p:nvSpPr>
        <p:spPr>
          <a:xfrm>
            <a:off x="758309" y="6376273"/>
            <a:ext cx="3651171" cy="104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1700" dirty="0">
                <a:solidFill>
                  <a:srgbClr val="EEEFF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Present data findings in a clear and understandable format, using graphs, tables, and figures.</a:t>
            </a:r>
            <a:endParaRPr lang="en-US" sz="1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252793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07827" y="3085624"/>
            <a:ext cx="8908852" cy="6652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5200"/>
              </a:lnSpc>
              <a:buNone/>
            </a:pPr>
            <a:r>
              <a:rPr lang="en-US" sz="4150" b="1" dirty="0">
                <a:solidFill>
                  <a:srgbClr val="9998FF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Organizing and Structuring the Report</a:t>
            </a:r>
            <a:endParaRPr lang="en-US" sz="4150" dirty="0"/>
          </a:p>
        </p:txBody>
      </p:sp>
      <p:sp>
        <p:nvSpPr>
          <p:cNvPr id="4" name="Shape 1"/>
          <p:cNvSpPr/>
          <p:nvPr/>
        </p:nvSpPr>
        <p:spPr>
          <a:xfrm>
            <a:off x="707827" y="4357330"/>
            <a:ext cx="13214747" cy="22860"/>
          </a:xfrm>
          <a:prstGeom prst="roundRect">
            <a:avLst>
              <a:gd name="adj" fmla="val 796232"/>
            </a:avLst>
          </a:prstGeom>
          <a:solidFill>
            <a:srgbClr val="60646A"/>
          </a:solidFill>
          <a:ln/>
        </p:spPr>
      </p:sp>
      <p:sp>
        <p:nvSpPr>
          <p:cNvPr id="5" name="Shape 2"/>
          <p:cNvSpPr/>
          <p:nvPr/>
        </p:nvSpPr>
        <p:spPr>
          <a:xfrm>
            <a:off x="2272308" y="4357271"/>
            <a:ext cx="22860" cy="707827"/>
          </a:xfrm>
          <a:prstGeom prst="roundRect">
            <a:avLst>
              <a:gd name="adj" fmla="val 796232"/>
            </a:avLst>
          </a:prstGeom>
          <a:solidFill>
            <a:srgbClr val="60646A"/>
          </a:solidFill>
          <a:ln/>
        </p:spPr>
      </p:sp>
      <p:sp>
        <p:nvSpPr>
          <p:cNvPr id="6" name="Shape 3"/>
          <p:cNvSpPr/>
          <p:nvPr/>
        </p:nvSpPr>
        <p:spPr>
          <a:xfrm>
            <a:off x="2056328" y="4129861"/>
            <a:ext cx="454938" cy="454938"/>
          </a:xfrm>
          <a:prstGeom prst="roundRect">
            <a:avLst>
              <a:gd name="adj" fmla="val 40010"/>
            </a:avLst>
          </a:prstGeom>
          <a:solidFill>
            <a:srgbClr val="282C32"/>
          </a:solidFill>
          <a:ln/>
          <a:effectLst>
            <a:outerShdw sx="100000" sy="100000" kx="0" ky="0" algn="bl" rotWithShape="0" blurRad="49530" dist="24130" dir="13500000">
              <a:srgbClr val="ffffff">
                <a:alpha val="10000"/>
              </a:srgbClr>
            </a:outerShdw>
          </a:effectLst>
        </p:spPr>
      </p:sp>
      <p:sp>
        <p:nvSpPr>
          <p:cNvPr id="7" name="Text 4"/>
          <p:cNvSpPr/>
          <p:nvPr/>
        </p:nvSpPr>
        <p:spPr>
          <a:xfrm>
            <a:off x="2227183" y="4197608"/>
            <a:ext cx="113109" cy="3193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500"/>
              </a:lnSpc>
              <a:buNone/>
            </a:pPr>
            <a:r>
              <a:rPr lang="en-US" sz="2500" b="1" dirty="0">
                <a:solidFill>
                  <a:srgbClr val="EEEFF5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1</a:t>
            </a:r>
            <a:endParaRPr lang="en-US" sz="2500" dirty="0"/>
          </a:p>
        </p:txBody>
      </p:sp>
      <p:sp>
        <p:nvSpPr>
          <p:cNvPr id="8" name="Text 5"/>
          <p:cNvSpPr/>
          <p:nvPr/>
        </p:nvSpPr>
        <p:spPr>
          <a:xfrm>
            <a:off x="953333" y="5267325"/>
            <a:ext cx="2661047" cy="3325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600"/>
              </a:lnSpc>
              <a:buNone/>
            </a:pPr>
            <a:r>
              <a:rPr lang="en-US" sz="2050" b="1" dirty="0">
                <a:solidFill>
                  <a:srgbClr val="EEEFF5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Logical Flow</a:t>
            </a:r>
            <a:endParaRPr lang="en-US" sz="2050" dirty="0"/>
          </a:p>
        </p:txBody>
      </p:sp>
      <p:sp>
        <p:nvSpPr>
          <p:cNvPr id="9" name="Text 6"/>
          <p:cNvSpPr/>
          <p:nvPr/>
        </p:nvSpPr>
        <p:spPr>
          <a:xfrm>
            <a:off x="909995" y="5721191"/>
            <a:ext cx="2747724" cy="1294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EEEFF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Organize the report in a logical order, following a clear narrative structure and consistent themes.</a:t>
            </a:r>
            <a:endParaRPr lang="en-US" sz="1550" dirty="0"/>
          </a:p>
        </p:txBody>
      </p:sp>
      <p:sp>
        <p:nvSpPr>
          <p:cNvPr id="10" name="Shape 7"/>
          <p:cNvSpPr/>
          <p:nvPr/>
        </p:nvSpPr>
        <p:spPr>
          <a:xfrm>
            <a:off x="5626537" y="4357271"/>
            <a:ext cx="22860" cy="707827"/>
          </a:xfrm>
          <a:prstGeom prst="roundRect">
            <a:avLst>
              <a:gd name="adj" fmla="val 796232"/>
            </a:avLst>
          </a:prstGeom>
          <a:solidFill>
            <a:srgbClr val="60646A"/>
          </a:solidFill>
          <a:ln/>
        </p:spPr>
      </p:sp>
      <p:sp>
        <p:nvSpPr>
          <p:cNvPr id="11" name="Shape 8"/>
          <p:cNvSpPr/>
          <p:nvPr/>
        </p:nvSpPr>
        <p:spPr>
          <a:xfrm>
            <a:off x="5410557" y="4129861"/>
            <a:ext cx="454938" cy="454938"/>
          </a:xfrm>
          <a:prstGeom prst="roundRect">
            <a:avLst>
              <a:gd name="adj" fmla="val 40010"/>
            </a:avLst>
          </a:prstGeom>
          <a:solidFill>
            <a:srgbClr val="282C32"/>
          </a:solidFill>
          <a:ln/>
          <a:effectLst>
            <a:outerShdw sx="100000" sy="100000" kx="0" ky="0" algn="bl" rotWithShape="0" blurRad="49530" dist="24130" dir="13500000">
              <a:srgbClr val="ffffff">
                <a:alpha val="10000"/>
              </a:srgbClr>
            </a:outerShdw>
          </a:effectLst>
        </p:spPr>
      </p:sp>
      <p:sp>
        <p:nvSpPr>
          <p:cNvPr id="12" name="Text 9"/>
          <p:cNvSpPr/>
          <p:nvPr/>
        </p:nvSpPr>
        <p:spPr>
          <a:xfrm>
            <a:off x="5548551" y="4197608"/>
            <a:ext cx="178832" cy="3193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500"/>
              </a:lnSpc>
              <a:buNone/>
            </a:pPr>
            <a:r>
              <a:rPr lang="en-US" sz="2500" b="1" dirty="0">
                <a:solidFill>
                  <a:srgbClr val="EEEFF5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2</a:t>
            </a:r>
            <a:endParaRPr lang="en-US" sz="2500" dirty="0"/>
          </a:p>
        </p:txBody>
      </p:sp>
      <p:sp>
        <p:nvSpPr>
          <p:cNvPr id="13" name="Text 10"/>
          <p:cNvSpPr/>
          <p:nvPr/>
        </p:nvSpPr>
        <p:spPr>
          <a:xfrm>
            <a:off x="4264223" y="5267325"/>
            <a:ext cx="2747724" cy="665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600"/>
              </a:lnSpc>
              <a:buNone/>
            </a:pPr>
            <a:r>
              <a:rPr lang="en-US" sz="2050" b="1" dirty="0">
                <a:solidFill>
                  <a:srgbClr val="EEEFF5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Clear Headings and Subheadings</a:t>
            </a:r>
            <a:endParaRPr lang="en-US" sz="2050" dirty="0"/>
          </a:p>
        </p:txBody>
      </p:sp>
      <p:sp>
        <p:nvSpPr>
          <p:cNvPr id="14" name="Text 11"/>
          <p:cNvSpPr/>
          <p:nvPr/>
        </p:nvSpPr>
        <p:spPr>
          <a:xfrm>
            <a:off x="4264223" y="6053733"/>
            <a:ext cx="2747724" cy="16180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EEEFF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Use headings and subheadings to divide the report into sections and subsections, enhancing readability.</a:t>
            </a:r>
            <a:endParaRPr lang="en-US" sz="1550" dirty="0"/>
          </a:p>
        </p:txBody>
      </p:sp>
      <p:sp>
        <p:nvSpPr>
          <p:cNvPr id="15" name="Shape 12"/>
          <p:cNvSpPr/>
          <p:nvPr/>
        </p:nvSpPr>
        <p:spPr>
          <a:xfrm>
            <a:off x="8980765" y="4357271"/>
            <a:ext cx="22860" cy="707827"/>
          </a:xfrm>
          <a:prstGeom prst="roundRect">
            <a:avLst>
              <a:gd name="adj" fmla="val 796232"/>
            </a:avLst>
          </a:prstGeom>
          <a:solidFill>
            <a:srgbClr val="60646A"/>
          </a:solidFill>
          <a:ln/>
        </p:spPr>
      </p:sp>
      <p:sp>
        <p:nvSpPr>
          <p:cNvPr id="16" name="Shape 13"/>
          <p:cNvSpPr/>
          <p:nvPr/>
        </p:nvSpPr>
        <p:spPr>
          <a:xfrm>
            <a:off x="8764786" y="4129861"/>
            <a:ext cx="454938" cy="454938"/>
          </a:xfrm>
          <a:prstGeom prst="roundRect">
            <a:avLst>
              <a:gd name="adj" fmla="val 40010"/>
            </a:avLst>
          </a:prstGeom>
          <a:solidFill>
            <a:srgbClr val="282C32"/>
          </a:solidFill>
          <a:ln/>
          <a:effectLst>
            <a:outerShdw sx="100000" sy="100000" kx="0" ky="0" algn="bl" rotWithShape="0" blurRad="49530" dist="24130" dir="13500000">
              <a:srgbClr val="ffffff">
                <a:alpha val="10000"/>
              </a:srgbClr>
            </a:outerShdw>
          </a:effectLst>
        </p:spPr>
      </p:sp>
      <p:sp>
        <p:nvSpPr>
          <p:cNvPr id="17" name="Text 14"/>
          <p:cNvSpPr/>
          <p:nvPr/>
        </p:nvSpPr>
        <p:spPr>
          <a:xfrm>
            <a:off x="8905994" y="4197608"/>
            <a:ext cx="172403" cy="3193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500"/>
              </a:lnSpc>
              <a:buNone/>
            </a:pPr>
            <a:r>
              <a:rPr lang="en-US" sz="2500" b="1" dirty="0">
                <a:solidFill>
                  <a:srgbClr val="EEEFF5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3</a:t>
            </a:r>
            <a:endParaRPr lang="en-US" sz="2500" dirty="0"/>
          </a:p>
        </p:txBody>
      </p:sp>
      <p:sp>
        <p:nvSpPr>
          <p:cNvPr id="18" name="Text 15"/>
          <p:cNvSpPr/>
          <p:nvPr/>
        </p:nvSpPr>
        <p:spPr>
          <a:xfrm>
            <a:off x="7661791" y="5267325"/>
            <a:ext cx="2661047" cy="3325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600"/>
              </a:lnSpc>
              <a:buNone/>
            </a:pPr>
            <a:r>
              <a:rPr lang="en-US" sz="2050" b="1" dirty="0">
                <a:solidFill>
                  <a:srgbClr val="EEEFF5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Consistent Formatting</a:t>
            </a:r>
            <a:endParaRPr lang="en-US" sz="2050" dirty="0"/>
          </a:p>
        </p:txBody>
      </p:sp>
      <p:sp>
        <p:nvSpPr>
          <p:cNvPr id="19" name="Text 16"/>
          <p:cNvSpPr/>
          <p:nvPr/>
        </p:nvSpPr>
        <p:spPr>
          <a:xfrm>
            <a:off x="7618452" y="5721191"/>
            <a:ext cx="2747724" cy="1294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EEEFF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Employ a consistent format throughout the report, including font, font size, spacing, and margins.</a:t>
            </a:r>
            <a:endParaRPr lang="en-US" sz="1550" dirty="0"/>
          </a:p>
        </p:txBody>
      </p:sp>
      <p:sp>
        <p:nvSpPr>
          <p:cNvPr id="20" name="Shape 17"/>
          <p:cNvSpPr/>
          <p:nvPr/>
        </p:nvSpPr>
        <p:spPr>
          <a:xfrm>
            <a:off x="12334994" y="4357271"/>
            <a:ext cx="22860" cy="707827"/>
          </a:xfrm>
          <a:prstGeom prst="roundRect">
            <a:avLst>
              <a:gd name="adj" fmla="val 796232"/>
            </a:avLst>
          </a:prstGeom>
          <a:solidFill>
            <a:srgbClr val="60646A"/>
          </a:solidFill>
          <a:ln/>
        </p:spPr>
      </p:sp>
      <p:sp>
        <p:nvSpPr>
          <p:cNvPr id="21" name="Shape 18"/>
          <p:cNvSpPr/>
          <p:nvPr/>
        </p:nvSpPr>
        <p:spPr>
          <a:xfrm>
            <a:off x="12119015" y="4129861"/>
            <a:ext cx="454938" cy="454938"/>
          </a:xfrm>
          <a:prstGeom prst="roundRect">
            <a:avLst>
              <a:gd name="adj" fmla="val 40010"/>
            </a:avLst>
          </a:prstGeom>
          <a:solidFill>
            <a:srgbClr val="282C32"/>
          </a:solidFill>
          <a:ln/>
          <a:effectLst>
            <a:outerShdw sx="100000" sy="100000" kx="0" ky="0" algn="bl" rotWithShape="0" blurRad="49530" dist="24130" dir="13500000">
              <a:srgbClr val="ffffff">
                <a:alpha val="10000"/>
              </a:srgbClr>
            </a:outerShdw>
          </a:effectLst>
        </p:spPr>
      </p:sp>
      <p:sp>
        <p:nvSpPr>
          <p:cNvPr id="22" name="Text 19"/>
          <p:cNvSpPr/>
          <p:nvPr/>
        </p:nvSpPr>
        <p:spPr>
          <a:xfrm>
            <a:off x="12249864" y="4197608"/>
            <a:ext cx="193238" cy="3193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500"/>
              </a:lnSpc>
              <a:buNone/>
            </a:pPr>
            <a:r>
              <a:rPr lang="en-US" sz="2500" b="1" dirty="0">
                <a:solidFill>
                  <a:srgbClr val="EEEFF5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4</a:t>
            </a:r>
            <a:endParaRPr lang="en-US" sz="2500" dirty="0"/>
          </a:p>
        </p:txBody>
      </p:sp>
      <p:sp>
        <p:nvSpPr>
          <p:cNvPr id="23" name="Text 20"/>
          <p:cNvSpPr/>
          <p:nvPr/>
        </p:nvSpPr>
        <p:spPr>
          <a:xfrm>
            <a:off x="10972681" y="5267325"/>
            <a:ext cx="2747724" cy="665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600"/>
              </a:lnSpc>
              <a:buNone/>
            </a:pPr>
            <a:r>
              <a:rPr lang="en-US" sz="2050" b="1" dirty="0">
                <a:solidFill>
                  <a:srgbClr val="EEEFF5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Proofreading and Editing</a:t>
            </a:r>
            <a:endParaRPr lang="en-US" sz="2050" dirty="0"/>
          </a:p>
        </p:txBody>
      </p:sp>
      <p:sp>
        <p:nvSpPr>
          <p:cNvPr id="24" name="Text 21"/>
          <p:cNvSpPr/>
          <p:nvPr/>
        </p:nvSpPr>
        <p:spPr>
          <a:xfrm>
            <a:off x="10972681" y="6053733"/>
            <a:ext cx="2747724" cy="1294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EEEFF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Carefully proofread and edit the report for grammar, spelling, and clarity before submission.</a:t>
            </a:r>
            <a:endParaRPr lang="en-US" sz="15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3031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5808" y="586026"/>
            <a:ext cx="7652385" cy="14018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5500"/>
              </a:lnSpc>
              <a:buNone/>
            </a:pPr>
            <a:r>
              <a:rPr lang="en-US" sz="4400" b="1" dirty="0">
                <a:solidFill>
                  <a:srgbClr val="9998FF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Presenting Findings and Recommendations</a:t>
            </a:r>
            <a:endParaRPr lang="en-US" sz="44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808" y="2307431"/>
            <a:ext cx="1065490" cy="1704856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2130862" y="2520434"/>
            <a:ext cx="2804041" cy="3504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EEEFF5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Interpret Findings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2130862" y="2998589"/>
            <a:ext cx="6267331" cy="681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EEEFF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Explain the meaning of the results and discuss their significance in relation to the research question.</a:t>
            </a:r>
            <a:endParaRPr lang="en-US" sz="1650" dirty="0"/>
          </a:p>
        </p:txBody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5808" y="4012287"/>
            <a:ext cx="1065490" cy="1704856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2130862" y="4225290"/>
            <a:ext cx="2804041" cy="3504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EEEFF5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Support Claims</a:t>
            </a:r>
            <a:endParaRPr lang="en-US" sz="2200" dirty="0"/>
          </a:p>
        </p:txBody>
      </p:sp>
      <p:sp>
        <p:nvSpPr>
          <p:cNvPr id="9" name="Text 4"/>
          <p:cNvSpPr/>
          <p:nvPr/>
        </p:nvSpPr>
        <p:spPr>
          <a:xfrm>
            <a:off x="2130862" y="4703445"/>
            <a:ext cx="6267331" cy="681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EEEFF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Use evidence from the data to support all claims and interpretations made in the report.</a:t>
            </a:r>
            <a:endParaRPr lang="en-US" sz="1650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5808" y="5717143"/>
            <a:ext cx="1065490" cy="1927146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2130862" y="5930146"/>
            <a:ext cx="3031212" cy="3504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EEEFF5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Offer Recommendations</a:t>
            </a:r>
            <a:endParaRPr lang="en-US" sz="2200" dirty="0"/>
          </a:p>
        </p:txBody>
      </p:sp>
      <p:sp>
        <p:nvSpPr>
          <p:cNvPr id="12" name="Text 6"/>
          <p:cNvSpPr/>
          <p:nvPr/>
        </p:nvSpPr>
        <p:spPr>
          <a:xfrm>
            <a:off x="2130862" y="6408301"/>
            <a:ext cx="6267331" cy="10229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EEEFF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Based on the findings, suggest practical recommendations for action, policy changes, or future research.</a:t>
            </a:r>
            <a:endParaRPr lang="en-US" sz="16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58309" y="1586746"/>
            <a:ext cx="9173647" cy="712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5600"/>
              </a:lnSpc>
              <a:buNone/>
            </a:pPr>
            <a:r>
              <a:rPr lang="en-US" sz="4450" b="1" dirty="0">
                <a:solidFill>
                  <a:srgbClr val="9998FF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Effective Communication Strategies</a:t>
            </a:r>
            <a:endParaRPr lang="en-US" sz="445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25284" y="2732723"/>
            <a:ext cx="1622822" cy="78938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3988713" y="2996565"/>
            <a:ext cx="95845" cy="4333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3400"/>
              </a:lnSpc>
              <a:buNone/>
            </a:pPr>
            <a:r>
              <a:rPr lang="en-US" sz="2100" b="1" dirty="0">
                <a:solidFill>
                  <a:srgbClr val="EEEFF5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1</a:t>
            </a:r>
            <a:endParaRPr lang="en-US" sz="2100" dirty="0"/>
          </a:p>
        </p:txBody>
      </p:sp>
      <p:sp>
        <p:nvSpPr>
          <p:cNvPr id="5" name="Text 2"/>
          <p:cNvSpPr/>
          <p:nvPr/>
        </p:nvSpPr>
        <p:spPr>
          <a:xfrm>
            <a:off x="5064681" y="2949297"/>
            <a:ext cx="827246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EEEFF5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Clarity</a:t>
            </a:r>
            <a:endParaRPr lang="en-US" sz="2200" dirty="0"/>
          </a:p>
        </p:txBody>
      </p:sp>
      <p:sp>
        <p:nvSpPr>
          <p:cNvPr id="6" name="Shape 3"/>
          <p:cNvSpPr/>
          <p:nvPr/>
        </p:nvSpPr>
        <p:spPr>
          <a:xfrm>
            <a:off x="4902160" y="3533894"/>
            <a:ext cx="8915876" cy="15240"/>
          </a:xfrm>
          <a:prstGeom prst="roundRect">
            <a:avLst>
              <a:gd name="adj" fmla="val 1279500"/>
            </a:avLst>
          </a:prstGeom>
          <a:solidFill>
            <a:srgbClr val="60646A"/>
          </a:solidFill>
          <a:ln/>
        </p:spPr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3873" y="3576161"/>
            <a:ext cx="3245644" cy="789384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3960733" y="3754160"/>
            <a:ext cx="151686" cy="4333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3400"/>
              </a:lnSpc>
              <a:buNone/>
            </a:pPr>
            <a:r>
              <a:rPr lang="en-US" sz="2100" b="1" dirty="0">
                <a:solidFill>
                  <a:srgbClr val="EEEFF5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2</a:t>
            </a:r>
            <a:endParaRPr lang="en-US" sz="2100" dirty="0"/>
          </a:p>
        </p:txBody>
      </p:sp>
      <p:sp>
        <p:nvSpPr>
          <p:cNvPr id="9" name="Text 5"/>
          <p:cNvSpPr/>
          <p:nvPr/>
        </p:nvSpPr>
        <p:spPr>
          <a:xfrm>
            <a:off x="5876092" y="3792736"/>
            <a:ext cx="1604248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EEEFF5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Conciseness</a:t>
            </a:r>
            <a:endParaRPr lang="en-US" sz="2200" dirty="0"/>
          </a:p>
        </p:txBody>
      </p:sp>
      <p:sp>
        <p:nvSpPr>
          <p:cNvPr id="10" name="Shape 6"/>
          <p:cNvSpPr/>
          <p:nvPr/>
        </p:nvSpPr>
        <p:spPr>
          <a:xfrm>
            <a:off x="5713571" y="4377333"/>
            <a:ext cx="8104465" cy="15240"/>
          </a:xfrm>
          <a:prstGeom prst="roundRect">
            <a:avLst>
              <a:gd name="adj" fmla="val 1279500"/>
            </a:avLst>
          </a:prstGeom>
          <a:solidFill>
            <a:srgbClr val="60646A"/>
          </a:solidFill>
          <a:ln/>
        </p:spPr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2462" y="4419600"/>
            <a:ext cx="4868466" cy="789384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3963591" y="4597598"/>
            <a:ext cx="146209" cy="4333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3400"/>
              </a:lnSpc>
              <a:buNone/>
            </a:pPr>
            <a:r>
              <a:rPr lang="en-US" sz="2100" b="1" dirty="0">
                <a:solidFill>
                  <a:srgbClr val="EEEFF5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3</a:t>
            </a:r>
            <a:endParaRPr lang="en-US" sz="2100" dirty="0"/>
          </a:p>
        </p:txBody>
      </p:sp>
      <p:sp>
        <p:nvSpPr>
          <p:cNvPr id="13" name="Text 8"/>
          <p:cNvSpPr/>
          <p:nvPr/>
        </p:nvSpPr>
        <p:spPr>
          <a:xfrm>
            <a:off x="6687503" y="4636175"/>
            <a:ext cx="1373386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EEEFF5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Objectivity</a:t>
            </a:r>
            <a:endParaRPr lang="en-US" sz="2200" dirty="0"/>
          </a:p>
        </p:txBody>
      </p:sp>
      <p:sp>
        <p:nvSpPr>
          <p:cNvPr id="14" name="Shape 9"/>
          <p:cNvSpPr/>
          <p:nvPr/>
        </p:nvSpPr>
        <p:spPr>
          <a:xfrm>
            <a:off x="6524982" y="5220772"/>
            <a:ext cx="7293054" cy="15240"/>
          </a:xfrm>
          <a:prstGeom prst="roundRect">
            <a:avLst>
              <a:gd name="adj" fmla="val 1279500"/>
            </a:avLst>
          </a:prstGeom>
          <a:solidFill>
            <a:srgbClr val="60646A"/>
          </a:solidFill>
          <a:ln/>
        </p:spPr>
      </p:sp>
      <p:pic>
        <p:nvPicPr>
          <p:cNvPr id="1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1051" y="5263039"/>
            <a:ext cx="6491288" cy="789384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3954661" y="5441037"/>
            <a:ext cx="163830" cy="4333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3400"/>
              </a:lnSpc>
              <a:buNone/>
            </a:pPr>
            <a:r>
              <a:rPr lang="en-US" sz="2100" b="1" dirty="0">
                <a:solidFill>
                  <a:srgbClr val="EEEFF5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4</a:t>
            </a:r>
            <a:endParaRPr lang="en-US" sz="2100" dirty="0"/>
          </a:p>
        </p:txBody>
      </p:sp>
      <p:sp>
        <p:nvSpPr>
          <p:cNvPr id="17" name="Text 11"/>
          <p:cNvSpPr/>
          <p:nvPr/>
        </p:nvSpPr>
        <p:spPr>
          <a:xfrm>
            <a:off x="7498913" y="5479613"/>
            <a:ext cx="1602581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EEEFF5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Engagement</a:t>
            </a:r>
            <a:endParaRPr lang="en-US" sz="2200" dirty="0"/>
          </a:p>
        </p:txBody>
      </p:sp>
      <p:sp>
        <p:nvSpPr>
          <p:cNvPr id="18" name="Text 12"/>
          <p:cNvSpPr/>
          <p:nvPr/>
        </p:nvSpPr>
        <p:spPr>
          <a:xfrm>
            <a:off x="758309" y="6296144"/>
            <a:ext cx="13113782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700"/>
              </a:lnSpc>
              <a:buNone/>
            </a:pPr>
            <a:r>
              <a:rPr lang="en-US" sz="1700" dirty="0">
                <a:solidFill>
                  <a:srgbClr val="EEEFF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Write in a clear, concise, and objective style. Use visuals, such as charts and tables, to enhance understanding.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2025-01-02T04:57:42Z</dcterms:created>
  <dcterms:modified xsi:type="dcterms:W3CDTF">2025-01-02T04:57:42Z</dcterms:modified>
</cp:coreProperties>
</file>