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IBM Plex Sans" panose="02000000000000000000" pitchFamily="2" charset="0"/>
      <p:regular r:id="rId13"/>
    </p:embeddedFont>
    <p:embeddedFont>
      <p:font typeface="Roboto" panose="02000000000000000000" pitchFamily="2"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font" Target="fonts/font1.fntdata"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notesMaster" Target="notesMasters/notesMaster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font" Target="fonts/font2.fntdata"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3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660900" y="0"/>
            <a:ext cx="3567113" cy="733425"/>
          </a:xfrm>
          <a:prstGeom prst="rect">
            <a:avLst/>
          </a:prstGeom>
        </p:spPr>
        <p:txBody>
          <a:bodyPr vert="horz" lIns="91440" tIns="45720" rIns="91440" bIns="45720" rtlCol="0"/>
          <a:lstStyle>
            <a:lvl1pPr algn="r">
              <a:defRPr sz="1200"/>
            </a:lvl1pPr>
          </a:lstStyle>
          <a:p>
            <a:fld id="{A68BB102-0C05-A24C-BD82-E49AD1510687}" type="datetimeFigureOut">
              <a:rPr lang="en-US" smtClean="0"/>
              <a:t>1/27/2025</a:t>
            </a:fld>
            <a:endParaRPr lang="en-US"/>
          </a:p>
        </p:txBody>
      </p:sp>
      <p:sp>
        <p:nvSpPr>
          <p:cNvPr id="4" name="Slide Image Placeholder 3"/>
          <p:cNvSpPr>
            <a:spLocks noGrp="1" noRot="1" noChangeAspect="1"/>
          </p:cNvSpPr>
          <p:nvPr>
            <p:ph type="sldImg" idx="2"/>
          </p:nvPr>
        </p:nvSpPr>
        <p:spPr>
          <a:xfrm>
            <a:off x="-273050" y="1828800"/>
            <a:ext cx="8775700" cy="49371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822325" y="7040563"/>
            <a:ext cx="6584950" cy="57610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3896975"/>
            <a:ext cx="3565525" cy="733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660900" y="13896975"/>
            <a:ext cx="3567113" cy="733425"/>
          </a:xfrm>
          <a:prstGeom prst="rect">
            <a:avLst/>
          </a:prstGeom>
        </p:spPr>
        <p:txBody>
          <a:bodyPr vert="horz" lIns="91440" tIns="45720" rIns="91440" bIns="45720" rtlCol="0" anchor="b"/>
          <a:lstStyle>
            <a:lvl1pPr algn="r">
              <a:defRPr sz="1200"/>
            </a:lvl1pPr>
          </a:lstStyle>
          <a:p>
            <a:fld id="{5BFAA981-A9D2-2C4B-B2CB-4EE63C9B235D}" type="slidenum">
              <a:rPr lang="en-US" smtClean="0"/>
              <a:t>‹#›</a:t>
            </a:fld>
            <a:endParaRPr lang="en-US"/>
          </a:p>
        </p:txBody>
      </p:sp>
    </p:spTree>
    <p:extLst>
      <p:ext uri="{BB962C8B-B14F-4D97-AF65-F5344CB8AC3E}">
        <p14:creationId xmlns:p14="http://schemas.microsoft.com/office/powerpoint/2010/main" val="4119280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notesSlide" Target="../notesSlides/notesSlide1.xml"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3.xml" /></Relationships>
</file>

<file path=ppt/slides/_rels/slide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3.xml" /><Relationship Id="rId1" Type="http://schemas.openxmlformats.org/officeDocument/2006/relationships/slideLayout" Target="../slideLayouts/slideLayout4.xml" /></Relationships>
</file>

<file path=ppt/slides/_rels/slide4.xml.rels><?xml version="1.0" encoding="UTF-8" standalone="yes"?>
<Relationships xmlns="http://schemas.openxmlformats.org/package/2006/relationships"><Relationship Id="rId3" Type="http://schemas.openxmlformats.org/officeDocument/2006/relationships/image" Target="../media/image5.png" /><Relationship Id="rId7" Type="http://schemas.openxmlformats.org/officeDocument/2006/relationships/image" Target="../media/image9.png" /><Relationship Id="rId2" Type="http://schemas.openxmlformats.org/officeDocument/2006/relationships/notesSlide" Target="../notesSlides/notesSlide4.xml" /><Relationship Id="rId1" Type="http://schemas.openxmlformats.org/officeDocument/2006/relationships/slideLayout" Target="../slideLayouts/slideLayout5.xml" /><Relationship Id="rId6" Type="http://schemas.openxmlformats.org/officeDocument/2006/relationships/image" Target="../media/image8.png" /><Relationship Id="rId5" Type="http://schemas.openxmlformats.org/officeDocument/2006/relationships/image" Target="../media/image7.png" /><Relationship Id="rId4" Type="http://schemas.openxmlformats.org/officeDocument/2006/relationships/image" Target="../media/image6.png" /></Relationships>
</file>

<file path=ppt/slides/_rels/slide5.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notesSlide" Target="../notesSlides/notesSlide5.xml" /><Relationship Id="rId1" Type="http://schemas.openxmlformats.org/officeDocument/2006/relationships/slideLayout" Target="../slideLayouts/slideLayout6.xml" /><Relationship Id="rId6" Type="http://schemas.openxmlformats.org/officeDocument/2006/relationships/image" Target="../media/image13.png" /><Relationship Id="rId5" Type="http://schemas.openxmlformats.org/officeDocument/2006/relationships/image" Target="../media/image12.png" /><Relationship Id="rId4" Type="http://schemas.openxmlformats.org/officeDocument/2006/relationships/image" Target="../media/image11.png" /></Relationships>
</file>

<file path=ppt/slides/_rels/slide6.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notesSlide" Target="../notesSlides/notesSlide6.xml"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notesSlide" Target="../notesSlides/notesSlide7.xml" /><Relationship Id="rId1" Type="http://schemas.openxmlformats.org/officeDocument/2006/relationships/slideLayout" Target="../slideLayouts/slideLayout8.xml" /></Relationships>
</file>

<file path=ppt/slides/_rels/slide8.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notesSlide" Target="../notesSlides/notesSlide8.xml" /><Relationship Id="rId1" Type="http://schemas.openxmlformats.org/officeDocument/2006/relationships/slideLayout" Target="../slideLayouts/slideLayout9.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0.xml" /></Relationships>
</file>

<file path=ppt/slides/_rels/slide10.xml.rels><?xml version="1.0" encoding="UTF-8" standalone="yes"?>
<Relationships xmlns="http://schemas.openxmlformats.org/package/2006/relationships"><Relationship Id="rId3" Type="http://schemas.openxmlformats.org/officeDocument/2006/relationships/image" Target="../media/image17.png" /><Relationship Id="rId2" Type="http://schemas.openxmlformats.org/officeDocument/2006/relationships/notesSlide" Target="../notesSlides/notesSlide10.xml" /><Relationship Id="rId1" Type="http://schemas.openxmlformats.org/officeDocument/2006/relationships/slideLayout" Target="../slideLayouts/slideLayout11.xml" /></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096095"/>
            <a:ext cx="7556421" cy="1956435"/>
          </a:xfrm>
          <a:prstGeom prst="rect">
            <a:avLst/>
          </a:prstGeom>
          <a:noFill/>
          <a:ln/>
        </p:spPr>
        <p:txBody>
          <a:bodyPr wrap="square" lIns="0" tIns="0" rIns="0" bIns="0" rtlCol="0" anchor="t"/>
          <a:lstStyle/>
          <a:p>
            <a:pPr marL="0" indent="0">
              <a:lnSpc>
                <a:spcPts val="7700"/>
              </a:lnSpc>
              <a:buNone/>
            </a:pPr>
            <a:r>
              <a:rPr lang="en-US" sz="6150" dirty="0">
                <a:solidFill>
                  <a:srgbClr val="F3F3F2"/>
                </a:solidFill>
                <a:latin typeface="IBM Plex Sans" pitchFamily="34" charset="0"/>
                <a:ea typeface="IBM Plex Sans" pitchFamily="34" charset="-122"/>
                <a:cs typeface="IBM Plex Sans" pitchFamily="34" charset="-120"/>
              </a:rPr>
              <a:t>Introduction to Carbanions</a:t>
            </a:r>
            <a:endParaRPr lang="en-US" sz="6150" dirty="0"/>
          </a:p>
        </p:txBody>
      </p:sp>
      <p:sp>
        <p:nvSpPr>
          <p:cNvPr id="4" name="Text 1"/>
          <p:cNvSpPr/>
          <p:nvPr/>
        </p:nvSpPr>
        <p:spPr>
          <a:xfrm>
            <a:off x="6280190" y="4392692"/>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D4D4D1"/>
                </a:solidFill>
                <a:latin typeface="Roboto" pitchFamily="34" charset="0"/>
                <a:ea typeface="Roboto" pitchFamily="34" charset="-122"/>
                <a:cs typeface="Roboto" pitchFamily="34" charset="-120"/>
              </a:rPr>
              <a:t> Carbanions are carbon-based anions with a negatively charged carbon atom. They are highly reactive species that play a crucial role in organic chemistry, particularly in synthesis and reaction mechanisms.</a:t>
            </a:r>
            <a:endParaRPr lang="en-US" sz="1750" dirty="0"/>
          </a:p>
        </p:txBody>
      </p:sp>
      <p:sp>
        <p:nvSpPr>
          <p:cNvPr id="5" name="Shape 2"/>
          <p:cNvSpPr/>
          <p:nvPr/>
        </p:nvSpPr>
        <p:spPr>
          <a:xfrm>
            <a:off x="6280190" y="5753457"/>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287810" y="5761077"/>
            <a:ext cx="347663" cy="347663"/>
          </a:xfrm>
          <a:prstGeom prst="rect">
            <a:avLst/>
          </a:prstGeom>
        </p:spPr>
      </p:pic>
      <p:sp>
        <p:nvSpPr>
          <p:cNvPr id="7" name="Text 3"/>
          <p:cNvSpPr/>
          <p:nvPr/>
        </p:nvSpPr>
        <p:spPr>
          <a:xfrm>
            <a:off x="6756440" y="5736550"/>
            <a:ext cx="1110853" cy="396835"/>
          </a:xfrm>
          <a:prstGeom prst="rect">
            <a:avLst/>
          </a:prstGeom>
          <a:noFill/>
          <a:ln/>
        </p:spPr>
        <p:txBody>
          <a:bodyPr wrap="none" lIns="0" tIns="0" rIns="0" bIns="0" rtlCol="0" anchor="t"/>
          <a:lstStyle/>
          <a:p>
            <a:pPr marL="0" indent="0" algn="l">
              <a:lnSpc>
                <a:spcPts val="3100"/>
              </a:lnSpc>
              <a:buNone/>
            </a:pPr>
            <a:r>
              <a:rPr lang="en-US" sz="2200" b="1" dirty="0">
                <a:solidFill>
                  <a:srgbClr val="D4D4D1"/>
                </a:solidFill>
                <a:latin typeface="Roboto" pitchFamily="34" charset="0"/>
                <a:ea typeface="Roboto" pitchFamily="34" charset="-122"/>
                <a:cs typeface="Roboto" pitchFamily="34" charset="-120"/>
              </a:rPr>
              <a:t>by Aman</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2177058"/>
            <a:ext cx="6222563" cy="708779"/>
          </a:xfrm>
          <a:prstGeom prst="rect">
            <a:avLst/>
          </a:prstGeom>
          <a:noFill/>
          <a:ln/>
        </p:spPr>
        <p:txBody>
          <a:bodyPr wrap="none" lIns="0" tIns="0" rIns="0" bIns="0" rtlCol="0" anchor="t"/>
          <a:lstStyle/>
          <a:p>
            <a:pPr marL="0" indent="0">
              <a:lnSpc>
                <a:spcPts val="5550"/>
              </a:lnSpc>
              <a:buNone/>
            </a:pPr>
            <a:r>
              <a:rPr lang="en-US" sz="4450" dirty="0">
                <a:solidFill>
                  <a:srgbClr val="F3F3F2"/>
                </a:solidFill>
                <a:latin typeface="IBM Plex Sans" pitchFamily="34" charset="0"/>
                <a:ea typeface="IBM Plex Sans" pitchFamily="34" charset="-122"/>
                <a:cs typeface="IBM Plex Sans" pitchFamily="34" charset="-120"/>
              </a:rPr>
              <a:t>Definition and Structure</a:t>
            </a:r>
            <a:endParaRPr lang="en-US" sz="4450" dirty="0"/>
          </a:p>
        </p:txBody>
      </p:sp>
      <p:sp>
        <p:nvSpPr>
          <p:cNvPr id="3" name="Text 1"/>
          <p:cNvSpPr/>
          <p:nvPr/>
        </p:nvSpPr>
        <p:spPr>
          <a:xfrm>
            <a:off x="793790" y="345281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3F3F2"/>
                </a:solidFill>
                <a:latin typeface="IBM Plex Sans" pitchFamily="34" charset="0"/>
                <a:ea typeface="IBM Plex Sans" pitchFamily="34" charset="-122"/>
                <a:cs typeface="IBM Plex Sans" pitchFamily="34" charset="-120"/>
              </a:rPr>
              <a:t>Definition</a:t>
            </a:r>
            <a:endParaRPr lang="en-US" sz="2200" dirty="0"/>
          </a:p>
        </p:txBody>
      </p:sp>
      <p:sp>
        <p:nvSpPr>
          <p:cNvPr id="4" name="Text 2"/>
          <p:cNvSpPr/>
          <p:nvPr/>
        </p:nvSpPr>
        <p:spPr>
          <a:xfrm>
            <a:off x="793790" y="4033957"/>
            <a:ext cx="3978116" cy="1814513"/>
          </a:xfrm>
          <a:prstGeom prst="rect">
            <a:avLst/>
          </a:prstGeom>
          <a:noFill/>
          <a:ln/>
        </p:spPr>
        <p:txBody>
          <a:bodyPr wrap="square" lIns="0" tIns="0" rIns="0" bIns="0" rtlCol="0" anchor="t"/>
          <a:lstStyle/>
          <a:p>
            <a:pPr marL="0" indent="0">
              <a:lnSpc>
                <a:spcPts val="2850"/>
              </a:lnSpc>
              <a:buNone/>
            </a:pPr>
            <a:r>
              <a:rPr lang="en-US" sz="1750" dirty="0">
                <a:solidFill>
                  <a:srgbClr val="D4D4D1"/>
                </a:solidFill>
                <a:latin typeface="Roboto" pitchFamily="34" charset="0"/>
                <a:ea typeface="Roboto" pitchFamily="34" charset="-122"/>
                <a:cs typeface="Roboto" pitchFamily="34" charset="-120"/>
              </a:rPr>
              <a:t>A carbanion is a negatively charged carbon atom with three substituents. It is a type of nucleophile, capable of donating a pair of electrons to electrophilic species.</a:t>
            </a:r>
            <a:endParaRPr lang="en-US" sz="1750" dirty="0"/>
          </a:p>
        </p:txBody>
      </p:sp>
      <p:sp>
        <p:nvSpPr>
          <p:cNvPr id="5" name="Text 3"/>
          <p:cNvSpPr/>
          <p:nvPr/>
        </p:nvSpPr>
        <p:spPr>
          <a:xfrm>
            <a:off x="5332928" y="345281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3F3F2"/>
                </a:solidFill>
                <a:latin typeface="IBM Plex Sans" pitchFamily="34" charset="0"/>
                <a:ea typeface="IBM Plex Sans" pitchFamily="34" charset="-122"/>
                <a:cs typeface="IBM Plex Sans" pitchFamily="34" charset="-120"/>
              </a:rPr>
              <a:t>Structure</a:t>
            </a:r>
            <a:endParaRPr lang="en-US" sz="2200" dirty="0"/>
          </a:p>
        </p:txBody>
      </p:sp>
      <p:sp>
        <p:nvSpPr>
          <p:cNvPr id="6" name="Text 4"/>
          <p:cNvSpPr/>
          <p:nvPr/>
        </p:nvSpPr>
        <p:spPr>
          <a:xfrm>
            <a:off x="5332928" y="4033957"/>
            <a:ext cx="3978116" cy="1814513"/>
          </a:xfrm>
          <a:prstGeom prst="rect">
            <a:avLst/>
          </a:prstGeom>
          <a:noFill/>
          <a:ln/>
        </p:spPr>
        <p:txBody>
          <a:bodyPr wrap="square" lIns="0" tIns="0" rIns="0" bIns="0" rtlCol="0" anchor="t"/>
          <a:lstStyle/>
          <a:p>
            <a:pPr marL="0" indent="0">
              <a:lnSpc>
                <a:spcPts val="2850"/>
              </a:lnSpc>
              <a:buNone/>
            </a:pPr>
            <a:r>
              <a:rPr lang="en-US" sz="1750" dirty="0">
                <a:solidFill>
                  <a:srgbClr val="D4D4D1"/>
                </a:solidFill>
                <a:latin typeface="Roboto" pitchFamily="34" charset="0"/>
                <a:ea typeface="Roboto" pitchFamily="34" charset="-122"/>
                <a:cs typeface="Roboto" pitchFamily="34" charset="-120"/>
              </a:rPr>
              <a:t>The carbon atom in a carbanion has a trigonal planar geometry, with the negative charge delocalized across the substituents. This configuration provides stability and reactivity.</a:t>
            </a:r>
            <a:endParaRPr lang="en-US" sz="1750" dirty="0"/>
          </a:p>
        </p:txBody>
      </p:sp>
      <p:sp>
        <p:nvSpPr>
          <p:cNvPr id="7" name="Text 5"/>
          <p:cNvSpPr/>
          <p:nvPr/>
        </p:nvSpPr>
        <p:spPr>
          <a:xfrm>
            <a:off x="9872067" y="345281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3F3F2"/>
                </a:solidFill>
                <a:latin typeface="IBM Plex Sans" pitchFamily="34" charset="0"/>
                <a:ea typeface="IBM Plex Sans" pitchFamily="34" charset="-122"/>
                <a:cs typeface="IBM Plex Sans" pitchFamily="34" charset="-120"/>
              </a:rPr>
              <a:t>Bonding</a:t>
            </a:r>
            <a:endParaRPr lang="en-US" sz="2200" dirty="0"/>
          </a:p>
        </p:txBody>
      </p:sp>
      <p:sp>
        <p:nvSpPr>
          <p:cNvPr id="8" name="Text 6"/>
          <p:cNvSpPr/>
          <p:nvPr/>
        </p:nvSpPr>
        <p:spPr>
          <a:xfrm>
            <a:off x="9872067" y="4033957"/>
            <a:ext cx="3978116" cy="1814513"/>
          </a:xfrm>
          <a:prstGeom prst="rect">
            <a:avLst/>
          </a:prstGeom>
          <a:noFill/>
          <a:ln/>
        </p:spPr>
        <p:txBody>
          <a:bodyPr wrap="square" lIns="0" tIns="0" rIns="0" bIns="0" rtlCol="0" anchor="t"/>
          <a:lstStyle/>
          <a:p>
            <a:pPr marL="0" indent="0">
              <a:lnSpc>
                <a:spcPts val="2850"/>
              </a:lnSpc>
              <a:buNone/>
            </a:pPr>
            <a:r>
              <a:rPr lang="en-US" sz="1750" dirty="0">
                <a:solidFill>
                  <a:srgbClr val="D4D4D1"/>
                </a:solidFill>
                <a:latin typeface="Roboto" pitchFamily="34" charset="0"/>
                <a:ea typeface="Roboto" pitchFamily="34" charset="-122"/>
                <a:cs typeface="Roboto" pitchFamily="34" charset="-120"/>
              </a:rPr>
              <a:t>The carbon-carbon bonds in a carbanion are typically sp2-hybridized, allowing for resonance stabilization and varying degrees of electrophilic character.</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793790" y="3550682"/>
            <a:ext cx="5970270" cy="708779"/>
          </a:xfrm>
          <a:prstGeom prst="rect">
            <a:avLst/>
          </a:prstGeom>
          <a:noFill/>
          <a:ln/>
        </p:spPr>
        <p:txBody>
          <a:bodyPr wrap="none" lIns="0" tIns="0" rIns="0" bIns="0" rtlCol="0" anchor="t"/>
          <a:lstStyle/>
          <a:p>
            <a:pPr marL="0" indent="0">
              <a:lnSpc>
                <a:spcPts val="5550"/>
              </a:lnSpc>
              <a:buNone/>
            </a:pPr>
            <a:r>
              <a:rPr lang="en-US" sz="4450" dirty="0">
                <a:solidFill>
                  <a:srgbClr val="F3F3F2"/>
                </a:solidFill>
                <a:latin typeface="IBM Plex Sans" pitchFamily="34" charset="0"/>
                <a:ea typeface="IBM Plex Sans" pitchFamily="34" charset="-122"/>
                <a:cs typeface="IBM Plex Sans" pitchFamily="34" charset="-120"/>
              </a:rPr>
              <a:t>Stability and Reactivity</a:t>
            </a:r>
            <a:endParaRPr lang="en-US" sz="4450" dirty="0"/>
          </a:p>
        </p:txBody>
      </p:sp>
      <p:sp>
        <p:nvSpPr>
          <p:cNvPr id="4" name="Shape 1"/>
          <p:cNvSpPr/>
          <p:nvPr/>
        </p:nvSpPr>
        <p:spPr>
          <a:xfrm>
            <a:off x="793790" y="4854773"/>
            <a:ext cx="510302" cy="510302"/>
          </a:xfrm>
          <a:prstGeom prst="roundRect">
            <a:avLst>
              <a:gd name="adj" fmla="val 6667"/>
            </a:avLst>
          </a:prstGeom>
          <a:solidFill>
            <a:srgbClr val="484B51"/>
          </a:solidFill>
          <a:ln/>
        </p:spPr>
      </p:sp>
      <p:sp>
        <p:nvSpPr>
          <p:cNvPr id="5" name="Text 2"/>
          <p:cNvSpPr/>
          <p:nvPr/>
        </p:nvSpPr>
        <p:spPr>
          <a:xfrm>
            <a:off x="946785" y="4939784"/>
            <a:ext cx="204192" cy="340281"/>
          </a:xfrm>
          <a:prstGeom prst="rect">
            <a:avLst/>
          </a:prstGeom>
          <a:noFill/>
          <a:ln/>
        </p:spPr>
        <p:txBody>
          <a:bodyPr wrap="none" lIns="0" tIns="0" rIns="0" bIns="0" rtlCol="0" anchor="t"/>
          <a:lstStyle/>
          <a:p>
            <a:pPr marL="0" indent="0" algn="ctr">
              <a:lnSpc>
                <a:spcPts val="2650"/>
              </a:lnSpc>
              <a:buNone/>
            </a:pPr>
            <a:r>
              <a:rPr lang="en-US" sz="2650" dirty="0">
                <a:solidFill>
                  <a:srgbClr val="D4D4D1"/>
                </a:solidFill>
                <a:latin typeface="IBM Plex Sans" pitchFamily="34" charset="0"/>
                <a:ea typeface="IBM Plex Sans" pitchFamily="34" charset="-122"/>
                <a:cs typeface="IBM Plex Sans" pitchFamily="34" charset="-120"/>
              </a:rPr>
              <a:t>1</a:t>
            </a:r>
            <a:endParaRPr lang="en-US" sz="2650" dirty="0"/>
          </a:p>
        </p:txBody>
      </p:sp>
      <p:sp>
        <p:nvSpPr>
          <p:cNvPr id="6" name="Text 3"/>
          <p:cNvSpPr/>
          <p:nvPr/>
        </p:nvSpPr>
        <p:spPr>
          <a:xfrm>
            <a:off x="1530906" y="485477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D4D4D1"/>
                </a:solidFill>
                <a:latin typeface="IBM Plex Sans" pitchFamily="34" charset="0"/>
                <a:ea typeface="IBM Plex Sans" pitchFamily="34" charset="-122"/>
                <a:cs typeface="IBM Plex Sans" pitchFamily="34" charset="-120"/>
              </a:rPr>
              <a:t>Stability Factors</a:t>
            </a:r>
            <a:endParaRPr lang="en-US" sz="2200" dirty="0"/>
          </a:p>
        </p:txBody>
      </p:sp>
      <p:sp>
        <p:nvSpPr>
          <p:cNvPr id="7" name="Text 4"/>
          <p:cNvSpPr/>
          <p:nvPr/>
        </p:nvSpPr>
        <p:spPr>
          <a:xfrm>
            <a:off x="1530906" y="5345192"/>
            <a:ext cx="3459242" cy="1814513"/>
          </a:xfrm>
          <a:prstGeom prst="rect">
            <a:avLst/>
          </a:prstGeom>
          <a:noFill/>
          <a:ln/>
        </p:spPr>
        <p:txBody>
          <a:bodyPr wrap="square" lIns="0" tIns="0" rIns="0" bIns="0" rtlCol="0" anchor="t"/>
          <a:lstStyle/>
          <a:p>
            <a:pPr marL="0" indent="0">
              <a:lnSpc>
                <a:spcPts val="2850"/>
              </a:lnSpc>
              <a:buNone/>
            </a:pPr>
            <a:r>
              <a:rPr lang="en-US" sz="1750" dirty="0">
                <a:solidFill>
                  <a:srgbClr val="D4D4D1"/>
                </a:solidFill>
                <a:latin typeface="Roboto" pitchFamily="34" charset="0"/>
                <a:ea typeface="Roboto" pitchFamily="34" charset="-122"/>
                <a:cs typeface="Roboto" pitchFamily="34" charset="-120"/>
              </a:rPr>
              <a:t>Carbanions are stabilized by factors such as conjugation, hyperconjugation, and the presence of electronegative substituents.</a:t>
            </a:r>
            <a:endParaRPr lang="en-US" sz="1750" dirty="0"/>
          </a:p>
        </p:txBody>
      </p:sp>
      <p:sp>
        <p:nvSpPr>
          <p:cNvPr id="8" name="Shape 5"/>
          <p:cNvSpPr/>
          <p:nvPr/>
        </p:nvSpPr>
        <p:spPr>
          <a:xfrm>
            <a:off x="5216962" y="4854773"/>
            <a:ext cx="510302" cy="510302"/>
          </a:xfrm>
          <a:prstGeom prst="roundRect">
            <a:avLst>
              <a:gd name="adj" fmla="val 6667"/>
            </a:avLst>
          </a:prstGeom>
          <a:solidFill>
            <a:srgbClr val="484B51"/>
          </a:solidFill>
          <a:ln/>
        </p:spPr>
      </p:sp>
      <p:sp>
        <p:nvSpPr>
          <p:cNvPr id="9" name="Text 6"/>
          <p:cNvSpPr/>
          <p:nvPr/>
        </p:nvSpPr>
        <p:spPr>
          <a:xfrm>
            <a:off x="5369957" y="4939784"/>
            <a:ext cx="204192" cy="340281"/>
          </a:xfrm>
          <a:prstGeom prst="rect">
            <a:avLst/>
          </a:prstGeom>
          <a:noFill/>
          <a:ln/>
        </p:spPr>
        <p:txBody>
          <a:bodyPr wrap="none" lIns="0" tIns="0" rIns="0" bIns="0" rtlCol="0" anchor="t"/>
          <a:lstStyle/>
          <a:p>
            <a:pPr marL="0" indent="0" algn="ctr">
              <a:lnSpc>
                <a:spcPts val="2650"/>
              </a:lnSpc>
              <a:buNone/>
            </a:pPr>
            <a:r>
              <a:rPr lang="en-US" sz="2650" dirty="0">
                <a:solidFill>
                  <a:srgbClr val="D4D4D1"/>
                </a:solidFill>
                <a:latin typeface="IBM Plex Sans" pitchFamily="34" charset="0"/>
                <a:ea typeface="IBM Plex Sans" pitchFamily="34" charset="-122"/>
                <a:cs typeface="IBM Plex Sans" pitchFamily="34" charset="-120"/>
              </a:rPr>
              <a:t>2</a:t>
            </a:r>
            <a:endParaRPr lang="en-US" sz="2650" dirty="0"/>
          </a:p>
        </p:txBody>
      </p:sp>
      <p:sp>
        <p:nvSpPr>
          <p:cNvPr id="10" name="Text 7"/>
          <p:cNvSpPr/>
          <p:nvPr/>
        </p:nvSpPr>
        <p:spPr>
          <a:xfrm>
            <a:off x="5954078" y="485477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D4D4D1"/>
                </a:solidFill>
                <a:latin typeface="IBM Plex Sans" pitchFamily="34" charset="0"/>
                <a:ea typeface="IBM Plex Sans" pitchFamily="34" charset="-122"/>
                <a:cs typeface="IBM Plex Sans" pitchFamily="34" charset="-120"/>
              </a:rPr>
              <a:t>Reactivity</a:t>
            </a:r>
            <a:endParaRPr lang="en-US" sz="2200" dirty="0"/>
          </a:p>
        </p:txBody>
      </p:sp>
      <p:sp>
        <p:nvSpPr>
          <p:cNvPr id="11" name="Text 8"/>
          <p:cNvSpPr/>
          <p:nvPr/>
        </p:nvSpPr>
        <p:spPr>
          <a:xfrm>
            <a:off x="5954078" y="5345192"/>
            <a:ext cx="3459242" cy="1814513"/>
          </a:xfrm>
          <a:prstGeom prst="rect">
            <a:avLst/>
          </a:prstGeom>
          <a:noFill/>
          <a:ln/>
        </p:spPr>
        <p:txBody>
          <a:bodyPr wrap="square" lIns="0" tIns="0" rIns="0" bIns="0" rtlCol="0" anchor="t"/>
          <a:lstStyle/>
          <a:p>
            <a:pPr marL="0" indent="0">
              <a:lnSpc>
                <a:spcPts val="2850"/>
              </a:lnSpc>
              <a:buNone/>
            </a:pPr>
            <a:r>
              <a:rPr lang="en-US" sz="1750" dirty="0">
                <a:solidFill>
                  <a:srgbClr val="D4D4D1"/>
                </a:solidFill>
                <a:latin typeface="Roboto" pitchFamily="34" charset="0"/>
                <a:ea typeface="Roboto" pitchFamily="34" charset="-122"/>
                <a:cs typeface="Roboto" pitchFamily="34" charset="-120"/>
              </a:rPr>
              <a:t>Carbanions are highly reactive and can participate in various organic reactions, including nucleophilic additions, substitutions, and rearrangements.</a:t>
            </a:r>
            <a:endParaRPr lang="en-US" sz="1750" dirty="0"/>
          </a:p>
        </p:txBody>
      </p:sp>
      <p:sp>
        <p:nvSpPr>
          <p:cNvPr id="12" name="Shape 9"/>
          <p:cNvSpPr/>
          <p:nvPr/>
        </p:nvSpPr>
        <p:spPr>
          <a:xfrm>
            <a:off x="9640133" y="4854773"/>
            <a:ext cx="510302" cy="510302"/>
          </a:xfrm>
          <a:prstGeom prst="roundRect">
            <a:avLst>
              <a:gd name="adj" fmla="val 6667"/>
            </a:avLst>
          </a:prstGeom>
          <a:solidFill>
            <a:srgbClr val="484B51"/>
          </a:solidFill>
          <a:ln/>
        </p:spPr>
      </p:sp>
      <p:sp>
        <p:nvSpPr>
          <p:cNvPr id="13" name="Text 10"/>
          <p:cNvSpPr/>
          <p:nvPr/>
        </p:nvSpPr>
        <p:spPr>
          <a:xfrm>
            <a:off x="9793129" y="4939784"/>
            <a:ext cx="204192" cy="340281"/>
          </a:xfrm>
          <a:prstGeom prst="rect">
            <a:avLst/>
          </a:prstGeom>
          <a:noFill/>
          <a:ln/>
        </p:spPr>
        <p:txBody>
          <a:bodyPr wrap="none" lIns="0" tIns="0" rIns="0" bIns="0" rtlCol="0" anchor="t"/>
          <a:lstStyle/>
          <a:p>
            <a:pPr marL="0" indent="0" algn="ctr">
              <a:lnSpc>
                <a:spcPts val="2650"/>
              </a:lnSpc>
              <a:buNone/>
            </a:pPr>
            <a:r>
              <a:rPr lang="en-US" sz="2650" dirty="0">
                <a:solidFill>
                  <a:srgbClr val="D4D4D1"/>
                </a:solidFill>
                <a:latin typeface="IBM Plex Sans" pitchFamily="34" charset="0"/>
                <a:ea typeface="IBM Plex Sans" pitchFamily="34" charset="-122"/>
                <a:cs typeface="IBM Plex Sans" pitchFamily="34" charset="-120"/>
              </a:rPr>
              <a:t>3</a:t>
            </a:r>
            <a:endParaRPr lang="en-US" sz="2650" dirty="0"/>
          </a:p>
        </p:txBody>
      </p:sp>
      <p:sp>
        <p:nvSpPr>
          <p:cNvPr id="14" name="Text 11"/>
          <p:cNvSpPr/>
          <p:nvPr/>
        </p:nvSpPr>
        <p:spPr>
          <a:xfrm>
            <a:off x="10377249" y="4854773"/>
            <a:ext cx="3459242" cy="708660"/>
          </a:xfrm>
          <a:prstGeom prst="rect">
            <a:avLst/>
          </a:prstGeom>
          <a:noFill/>
          <a:ln/>
        </p:spPr>
        <p:txBody>
          <a:bodyPr wrap="square" lIns="0" tIns="0" rIns="0" bIns="0" rtlCol="0" anchor="t"/>
          <a:lstStyle/>
          <a:p>
            <a:pPr marL="0" indent="0">
              <a:lnSpc>
                <a:spcPts val="2750"/>
              </a:lnSpc>
              <a:buNone/>
            </a:pPr>
            <a:r>
              <a:rPr lang="en-US" sz="2200" dirty="0">
                <a:solidFill>
                  <a:srgbClr val="D4D4D1"/>
                </a:solidFill>
                <a:latin typeface="IBM Plex Sans" pitchFamily="34" charset="0"/>
                <a:ea typeface="IBM Plex Sans" pitchFamily="34" charset="-122"/>
                <a:cs typeface="IBM Plex Sans" pitchFamily="34" charset="-120"/>
              </a:rPr>
              <a:t>Kinetic vs. Thermodynamic</a:t>
            </a:r>
            <a:endParaRPr lang="en-US" sz="2200" dirty="0"/>
          </a:p>
        </p:txBody>
      </p:sp>
      <p:sp>
        <p:nvSpPr>
          <p:cNvPr id="15" name="Text 12"/>
          <p:cNvSpPr/>
          <p:nvPr/>
        </p:nvSpPr>
        <p:spPr>
          <a:xfrm>
            <a:off x="10377249" y="5699522"/>
            <a:ext cx="3459242" cy="1814513"/>
          </a:xfrm>
          <a:prstGeom prst="rect">
            <a:avLst/>
          </a:prstGeom>
          <a:noFill/>
          <a:ln/>
        </p:spPr>
        <p:txBody>
          <a:bodyPr wrap="square" lIns="0" tIns="0" rIns="0" bIns="0" rtlCol="0" anchor="t"/>
          <a:lstStyle/>
          <a:p>
            <a:pPr marL="0" indent="0">
              <a:lnSpc>
                <a:spcPts val="2850"/>
              </a:lnSpc>
              <a:buNone/>
            </a:pPr>
            <a:r>
              <a:rPr lang="en-US" sz="1750" dirty="0">
                <a:solidFill>
                  <a:srgbClr val="D4D4D1"/>
                </a:solidFill>
                <a:latin typeface="Roboto" pitchFamily="34" charset="0"/>
                <a:ea typeface="Roboto" pitchFamily="34" charset="-122"/>
                <a:cs typeface="Roboto" pitchFamily="34" charset="-120"/>
              </a:rPr>
              <a:t>The stability and reactivity of carbanions can be influenced by kinetic and thermodynamic factors, resulting in different reaction pathways and products.</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714625"/>
          </a:xfrm>
          <a:prstGeom prst="rect">
            <a:avLst/>
          </a:prstGeom>
        </p:spPr>
      </p:pic>
      <p:sp>
        <p:nvSpPr>
          <p:cNvPr id="3" name="Text 0"/>
          <p:cNvSpPr/>
          <p:nvPr/>
        </p:nvSpPr>
        <p:spPr>
          <a:xfrm>
            <a:off x="760095" y="3312795"/>
            <a:ext cx="6326267" cy="678656"/>
          </a:xfrm>
          <a:prstGeom prst="rect">
            <a:avLst/>
          </a:prstGeom>
          <a:noFill/>
          <a:ln/>
        </p:spPr>
        <p:txBody>
          <a:bodyPr wrap="none" lIns="0" tIns="0" rIns="0" bIns="0" rtlCol="0" anchor="t"/>
          <a:lstStyle/>
          <a:p>
            <a:pPr marL="0" indent="0">
              <a:lnSpc>
                <a:spcPts val="5300"/>
              </a:lnSpc>
              <a:buNone/>
            </a:pPr>
            <a:r>
              <a:rPr lang="en-US" sz="4250" dirty="0">
                <a:solidFill>
                  <a:srgbClr val="F3F3F2"/>
                </a:solidFill>
                <a:latin typeface="IBM Plex Sans" pitchFamily="34" charset="0"/>
                <a:ea typeface="IBM Plex Sans" pitchFamily="34" charset="-122"/>
                <a:cs typeface="IBM Plex Sans" pitchFamily="34" charset="-120"/>
              </a:rPr>
              <a:t>Generation of Carbanions</a:t>
            </a:r>
            <a:endParaRPr lang="en-US" sz="4250" dirty="0"/>
          </a:p>
        </p:txBody>
      </p:sp>
      <p:pic>
        <p:nvPicPr>
          <p:cNvPr id="4" name="Image 1" descr="preencoded.png"/>
          <p:cNvPicPr>
            <a:picLocks noChangeAspect="1"/>
          </p:cNvPicPr>
          <p:nvPr/>
        </p:nvPicPr>
        <p:blipFill>
          <a:blip r:embed="rId4"/>
          <a:stretch>
            <a:fillRect/>
          </a:stretch>
        </p:blipFill>
        <p:spPr>
          <a:xfrm>
            <a:off x="760095" y="4317206"/>
            <a:ext cx="542925" cy="542925"/>
          </a:xfrm>
          <a:prstGeom prst="rect">
            <a:avLst/>
          </a:prstGeom>
        </p:spPr>
      </p:pic>
      <p:sp>
        <p:nvSpPr>
          <p:cNvPr id="5" name="Text 1"/>
          <p:cNvSpPr/>
          <p:nvPr/>
        </p:nvSpPr>
        <p:spPr>
          <a:xfrm>
            <a:off x="760095" y="5077301"/>
            <a:ext cx="2714625" cy="339328"/>
          </a:xfrm>
          <a:prstGeom prst="rect">
            <a:avLst/>
          </a:prstGeom>
          <a:noFill/>
          <a:ln/>
        </p:spPr>
        <p:txBody>
          <a:bodyPr wrap="none" lIns="0" tIns="0" rIns="0" bIns="0" rtlCol="0" anchor="t"/>
          <a:lstStyle/>
          <a:p>
            <a:pPr marL="0" indent="0" algn="l">
              <a:lnSpc>
                <a:spcPts val="2650"/>
              </a:lnSpc>
              <a:buNone/>
            </a:pPr>
            <a:r>
              <a:rPr lang="en-US" sz="2100" dirty="0">
                <a:solidFill>
                  <a:srgbClr val="D4D4D1"/>
                </a:solidFill>
                <a:latin typeface="IBM Plex Sans" pitchFamily="34" charset="0"/>
                <a:ea typeface="IBM Plex Sans" pitchFamily="34" charset="-122"/>
                <a:cs typeface="IBM Plex Sans" pitchFamily="34" charset="-120"/>
              </a:rPr>
              <a:t>Deprotonation</a:t>
            </a:r>
            <a:endParaRPr lang="en-US" sz="2100" dirty="0"/>
          </a:p>
        </p:txBody>
      </p:sp>
      <p:sp>
        <p:nvSpPr>
          <p:cNvPr id="6" name="Text 2"/>
          <p:cNvSpPr/>
          <p:nvPr/>
        </p:nvSpPr>
        <p:spPr>
          <a:xfrm>
            <a:off x="760095" y="5546884"/>
            <a:ext cx="3033236" cy="2084546"/>
          </a:xfrm>
          <a:prstGeom prst="rect">
            <a:avLst/>
          </a:prstGeom>
          <a:noFill/>
          <a:ln/>
        </p:spPr>
        <p:txBody>
          <a:bodyPr wrap="square" lIns="0" tIns="0" rIns="0" bIns="0" rtlCol="0" anchor="t"/>
          <a:lstStyle/>
          <a:p>
            <a:pPr marL="0" indent="0" algn="l">
              <a:lnSpc>
                <a:spcPts val="2700"/>
              </a:lnSpc>
              <a:buNone/>
            </a:pPr>
            <a:r>
              <a:rPr lang="en-US" sz="1700" dirty="0">
                <a:solidFill>
                  <a:srgbClr val="D4D4D1"/>
                </a:solidFill>
                <a:latin typeface="Roboto" pitchFamily="34" charset="0"/>
                <a:ea typeface="Roboto" pitchFamily="34" charset="-122"/>
                <a:cs typeface="Roboto" pitchFamily="34" charset="-120"/>
              </a:rPr>
              <a:t>Carbanions can be generated through the deprotonation of organic compounds using strong bases, such as alkyllithiums or Grignard reagents.</a:t>
            </a:r>
            <a:endParaRPr lang="en-US" sz="1700" dirty="0"/>
          </a:p>
        </p:txBody>
      </p:sp>
      <p:pic>
        <p:nvPicPr>
          <p:cNvPr id="7" name="Image 2" descr="preencoded.png"/>
          <p:cNvPicPr>
            <a:picLocks noChangeAspect="1"/>
          </p:cNvPicPr>
          <p:nvPr/>
        </p:nvPicPr>
        <p:blipFill>
          <a:blip r:embed="rId5"/>
          <a:stretch>
            <a:fillRect/>
          </a:stretch>
        </p:blipFill>
        <p:spPr>
          <a:xfrm>
            <a:off x="4119086" y="4317206"/>
            <a:ext cx="542925" cy="542925"/>
          </a:xfrm>
          <a:prstGeom prst="rect">
            <a:avLst/>
          </a:prstGeom>
        </p:spPr>
      </p:pic>
      <p:sp>
        <p:nvSpPr>
          <p:cNvPr id="8" name="Text 3"/>
          <p:cNvSpPr/>
          <p:nvPr/>
        </p:nvSpPr>
        <p:spPr>
          <a:xfrm>
            <a:off x="4119086" y="5077301"/>
            <a:ext cx="2714625" cy="339328"/>
          </a:xfrm>
          <a:prstGeom prst="rect">
            <a:avLst/>
          </a:prstGeom>
          <a:noFill/>
          <a:ln/>
        </p:spPr>
        <p:txBody>
          <a:bodyPr wrap="none" lIns="0" tIns="0" rIns="0" bIns="0" rtlCol="0" anchor="t"/>
          <a:lstStyle/>
          <a:p>
            <a:pPr marL="0" indent="0" algn="l">
              <a:lnSpc>
                <a:spcPts val="2650"/>
              </a:lnSpc>
              <a:buNone/>
            </a:pPr>
            <a:r>
              <a:rPr lang="en-US" sz="2100" dirty="0">
                <a:solidFill>
                  <a:srgbClr val="D4D4D1"/>
                </a:solidFill>
                <a:latin typeface="IBM Plex Sans" pitchFamily="34" charset="0"/>
                <a:ea typeface="IBM Plex Sans" pitchFamily="34" charset="-122"/>
                <a:cs typeface="IBM Plex Sans" pitchFamily="34" charset="-120"/>
              </a:rPr>
              <a:t>Reduction</a:t>
            </a:r>
            <a:endParaRPr lang="en-US" sz="2100" dirty="0"/>
          </a:p>
        </p:txBody>
      </p:sp>
      <p:sp>
        <p:nvSpPr>
          <p:cNvPr id="9" name="Text 4"/>
          <p:cNvSpPr/>
          <p:nvPr/>
        </p:nvSpPr>
        <p:spPr>
          <a:xfrm>
            <a:off x="4119086" y="5546884"/>
            <a:ext cx="3033236" cy="1737122"/>
          </a:xfrm>
          <a:prstGeom prst="rect">
            <a:avLst/>
          </a:prstGeom>
          <a:noFill/>
          <a:ln/>
        </p:spPr>
        <p:txBody>
          <a:bodyPr wrap="square" lIns="0" tIns="0" rIns="0" bIns="0" rtlCol="0" anchor="t"/>
          <a:lstStyle/>
          <a:p>
            <a:pPr marL="0" indent="0" algn="l">
              <a:lnSpc>
                <a:spcPts val="2700"/>
              </a:lnSpc>
              <a:buNone/>
            </a:pPr>
            <a:r>
              <a:rPr lang="en-US" sz="1700" dirty="0">
                <a:solidFill>
                  <a:srgbClr val="D4D4D1"/>
                </a:solidFill>
                <a:latin typeface="Roboto" pitchFamily="34" charset="0"/>
                <a:ea typeface="Roboto" pitchFamily="34" charset="-122"/>
                <a:cs typeface="Roboto" pitchFamily="34" charset="-120"/>
              </a:rPr>
              <a:t>Carbanions can also be produced by the reduction of carbonyl compounds, halides, or other electrophilic species using reducing agents.</a:t>
            </a:r>
            <a:endParaRPr lang="en-US" sz="1700" dirty="0"/>
          </a:p>
        </p:txBody>
      </p:sp>
      <p:pic>
        <p:nvPicPr>
          <p:cNvPr id="10" name="Image 3" descr="preencoded.png"/>
          <p:cNvPicPr>
            <a:picLocks noChangeAspect="1"/>
          </p:cNvPicPr>
          <p:nvPr/>
        </p:nvPicPr>
        <p:blipFill>
          <a:blip r:embed="rId6"/>
          <a:stretch>
            <a:fillRect/>
          </a:stretch>
        </p:blipFill>
        <p:spPr>
          <a:xfrm>
            <a:off x="7478078" y="4317206"/>
            <a:ext cx="542925" cy="542925"/>
          </a:xfrm>
          <a:prstGeom prst="rect">
            <a:avLst/>
          </a:prstGeom>
        </p:spPr>
      </p:pic>
      <p:sp>
        <p:nvSpPr>
          <p:cNvPr id="11" name="Text 5"/>
          <p:cNvSpPr/>
          <p:nvPr/>
        </p:nvSpPr>
        <p:spPr>
          <a:xfrm>
            <a:off x="7478078" y="5077301"/>
            <a:ext cx="2714625" cy="339328"/>
          </a:xfrm>
          <a:prstGeom prst="rect">
            <a:avLst/>
          </a:prstGeom>
          <a:noFill/>
          <a:ln/>
        </p:spPr>
        <p:txBody>
          <a:bodyPr wrap="none" lIns="0" tIns="0" rIns="0" bIns="0" rtlCol="0" anchor="t"/>
          <a:lstStyle/>
          <a:p>
            <a:pPr marL="0" indent="0" algn="l">
              <a:lnSpc>
                <a:spcPts val="2650"/>
              </a:lnSpc>
              <a:buNone/>
            </a:pPr>
            <a:r>
              <a:rPr lang="en-US" sz="2100" dirty="0">
                <a:solidFill>
                  <a:srgbClr val="D4D4D1"/>
                </a:solidFill>
                <a:latin typeface="IBM Plex Sans" pitchFamily="34" charset="0"/>
                <a:ea typeface="IBM Plex Sans" pitchFamily="34" charset="-122"/>
                <a:cs typeface="IBM Plex Sans" pitchFamily="34" charset="-120"/>
              </a:rPr>
              <a:t>Elimination</a:t>
            </a:r>
            <a:endParaRPr lang="en-US" sz="2100" dirty="0"/>
          </a:p>
        </p:txBody>
      </p:sp>
      <p:sp>
        <p:nvSpPr>
          <p:cNvPr id="12" name="Text 6"/>
          <p:cNvSpPr/>
          <p:nvPr/>
        </p:nvSpPr>
        <p:spPr>
          <a:xfrm>
            <a:off x="7478078" y="5546884"/>
            <a:ext cx="3033236" cy="1737122"/>
          </a:xfrm>
          <a:prstGeom prst="rect">
            <a:avLst/>
          </a:prstGeom>
          <a:noFill/>
          <a:ln/>
        </p:spPr>
        <p:txBody>
          <a:bodyPr wrap="square" lIns="0" tIns="0" rIns="0" bIns="0" rtlCol="0" anchor="t"/>
          <a:lstStyle/>
          <a:p>
            <a:pPr marL="0" indent="0" algn="l">
              <a:lnSpc>
                <a:spcPts val="2700"/>
              </a:lnSpc>
              <a:buNone/>
            </a:pPr>
            <a:r>
              <a:rPr lang="en-US" sz="1700" dirty="0">
                <a:solidFill>
                  <a:srgbClr val="D4D4D1"/>
                </a:solidFill>
                <a:latin typeface="Roboto" pitchFamily="34" charset="0"/>
                <a:ea typeface="Roboto" pitchFamily="34" charset="-122"/>
                <a:cs typeface="Roboto" pitchFamily="34" charset="-120"/>
              </a:rPr>
              <a:t>Carbanions can be formed through the elimination of leaving groups, such as halides or sulfonates, from organic precursors.</a:t>
            </a:r>
            <a:endParaRPr lang="en-US" sz="1700" dirty="0"/>
          </a:p>
        </p:txBody>
      </p:sp>
      <p:pic>
        <p:nvPicPr>
          <p:cNvPr id="13" name="Image 4" descr="preencoded.png"/>
          <p:cNvPicPr>
            <a:picLocks noChangeAspect="1"/>
          </p:cNvPicPr>
          <p:nvPr/>
        </p:nvPicPr>
        <p:blipFill>
          <a:blip r:embed="rId7"/>
          <a:stretch>
            <a:fillRect/>
          </a:stretch>
        </p:blipFill>
        <p:spPr>
          <a:xfrm>
            <a:off x="10837069" y="4317206"/>
            <a:ext cx="542925" cy="542925"/>
          </a:xfrm>
          <a:prstGeom prst="rect">
            <a:avLst/>
          </a:prstGeom>
        </p:spPr>
      </p:pic>
      <p:sp>
        <p:nvSpPr>
          <p:cNvPr id="14" name="Text 7"/>
          <p:cNvSpPr/>
          <p:nvPr/>
        </p:nvSpPr>
        <p:spPr>
          <a:xfrm>
            <a:off x="10837069" y="5077301"/>
            <a:ext cx="2714625" cy="339328"/>
          </a:xfrm>
          <a:prstGeom prst="rect">
            <a:avLst/>
          </a:prstGeom>
          <a:noFill/>
          <a:ln/>
        </p:spPr>
        <p:txBody>
          <a:bodyPr wrap="none" lIns="0" tIns="0" rIns="0" bIns="0" rtlCol="0" anchor="t"/>
          <a:lstStyle/>
          <a:p>
            <a:pPr marL="0" indent="0" algn="l">
              <a:lnSpc>
                <a:spcPts val="2650"/>
              </a:lnSpc>
              <a:buNone/>
            </a:pPr>
            <a:r>
              <a:rPr lang="en-US" sz="2100" dirty="0">
                <a:solidFill>
                  <a:srgbClr val="D4D4D1"/>
                </a:solidFill>
                <a:latin typeface="IBM Plex Sans" pitchFamily="34" charset="0"/>
                <a:ea typeface="IBM Plex Sans" pitchFamily="34" charset="-122"/>
                <a:cs typeface="IBM Plex Sans" pitchFamily="34" charset="-120"/>
              </a:rPr>
              <a:t>Rearrangements</a:t>
            </a:r>
            <a:endParaRPr lang="en-US" sz="2100" dirty="0"/>
          </a:p>
        </p:txBody>
      </p:sp>
      <p:sp>
        <p:nvSpPr>
          <p:cNvPr id="15" name="Text 8"/>
          <p:cNvSpPr/>
          <p:nvPr/>
        </p:nvSpPr>
        <p:spPr>
          <a:xfrm>
            <a:off x="10837069" y="5546884"/>
            <a:ext cx="3033236" cy="1737122"/>
          </a:xfrm>
          <a:prstGeom prst="rect">
            <a:avLst/>
          </a:prstGeom>
          <a:noFill/>
          <a:ln/>
        </p:spPr>
        <p:txBody>
          <a:bodyPr wrap="square" lIns="0" tIns="0" rIns="0" bIns="0" rtlCol="0" anchor="t"/>
          <a:lstStyle/>
          <a:p>
            <a:pPr marL="0" indent="0" algn="l">
              <a:lnSpc>
                <a:spcPts val="2700"/>
              </a:lnSpc>
              <a:buNone/>
            </a:pPr>
            <a:r>
              <a:rPr lang="en-US" sz="1700" dirty="0">
                <a:solidFill>
                  <a:srgbClr val="D4D4D1"/>
                </a:solidFill>
                <a:latin typeface="Roboto" pitchFamily="34" charset="0"/>
                <a:ea typeface="Roboto" pitchFamily="34" charset="-122"/>
                <a:cs typeface="Roboto" pitchFamily="34" charset="-120"/>
              </a:rPr>
              <a:t>Certain organic rearrangements, like the Favorskii reaction, can also lead to the formation of carbanion intermediates.</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0314"/>
          </a:xfrm>
          <a:prstGeom prst="rect">
            <a:avLst/>
          </a:prstGeom>
        </p:spPr>
      </p:pic>
      <p:sp>
        <p:nvSpPr>
          <p:cNvPr id="3" name="Text 0"/>
          <p:cNvSpPr/>
          <p:nvPr/>
        </p:nvSpPr>
        <p:spPr>
          <a:xfrm>
            <a:off x="735330" y="577691"/>
            <a:ext cx="7673340" cy="1313259"/>
          </a:xfrm>
          <a:prstGeom prst="rect">
            <a:avLst/>
          </a:prstGeom>
          <a:noFill/>
          <a:ln/>
        </p:spPr>
        <p:txBody>
          <a:bodyPr wrap="square" lIns="0" tIns="0" rIns="0" bIns="0" rtlCol="0" anchor="t"/>
          <a:lstStyle/>
          <a:p>
            <a:pPr marL="0" indent="0">
              <a:lnSpc>
                <a:spcPts val="5150"/>
              </a:lnSpc>
              <a:buNone/>
            </a:pPr>
            <a:r>
              <a:rPr lang="en-US" sz="4100" dirty="0">
                <a:solidFill>
                  <a:srgbClr val="F3F3F2"/>
                </a:solidFill>
                <a:latin typeface="IBM Plex Sans" pitchFamily="34" charset="0"/>
                <a:ea typeface="IBM Plex Sans" pitchFamily="34" charset="-122"/>
                <a:cs typeface="IBM Plex Sans" pitchFamily="34" charset="-120"/>
              </a:rPr>
              <a:t>Nucleophilic Substitution Reactions</a:t>
            </a:r>
            <a:endParaRPr lang="en-US" sz="4100" dirty="0"/>
          </a:p>
        </p:txBody>
      </p:sp>
      <p:pic>
        <p:nvPicPr>
          <p:cNvPr id="4" name="Image 1" descr="preencoded.png"/>
          <p:cNvPicPr>
            <a:picLocks noChangeAspect="1"/>
          </p:cNvPicPr>
          <p:nvPr/>
        </p:nvPicPr>
        <p:blipFill>
          <a:blip r:embed="rId4"/>
          <a:stretch>
            <a:fillRect/>
          </a:stretch>
        </p:blipFill>
        <p:spPr>
          <a:xfrm>
            <a:off x="735330" y="2205990"/>
            <a:ext cx="1050488" cy="1882973"/>
          </a:xfrm>
          <a:prstGeom prst="rect">
            <a:avLst/>
          </a:prstGeom>
        </p:spPr>
      </p:pic>
      <p:sp>
        <p:nvSpPr>
          <p:cNvPr id="5" name="Text 1"/>
          <p:cNvSpPr/>
          <p:nvPr/>
        </p:nvSpPr>
        <p:spPr>
          <a:xfrm>
            <a:off x="2100858" y="2416016"/>
            <a:ext cx="2626162" cy="328255"/>
          </a:xfrm>
          <a:prstGeom prst="rect">
            <a:avLst/>
          </a:prstGeom>
          <a:noFill/>
          <a:ln/>
        </p:spPr>
        <p:txBody>
          <a:bodyPr wrap="none" lIns="0" tIns="0" rIns="0" bIns="0" rtlCol="0" anchor="t"/>
          <a:lstStyle/>
          <a:p>
            <a:pPr marL="0" indent="0" algn="l">
              <a:lnSpc>
                <a:spcPts val="2550"/>
              </a:lnSpc>
              <a:buNone/>
            </a:pPr>
            <a:r>
              <a:rPr lang="en-US" sz="2050" dirty="0">
                <a:solidFill>
                  <a:srgbClr val="D4D4D1"/>
                </a:solidFill>
                <a:latin typeface="IBM Plex Sans" pitchFamily="34" charset="0"/>
                <a:ea typeface="IBM Plex Sans" pitchFamily="34" charset="-122"/>
                <a:cs typeface="IBM Plex Sans" pitchFamily="34" charset="-120"/>
              </a:rPr>
              <a:t>SN2 Mechanism</a:t>
            </a:r>
            <a:endParaRPr lang="en-US" sz="2050" dirty="0"/>
          </a:p>
        </p:txBody>
      </p:sp>
      <p:sp>
        <p:nvSpPr>
          <p:cNvPr id="6" name="Text 2"/>
          <p:cNvSpPr/>
          <p:nvPr/>
        </p:nvSpPr>
        <p:spPr>
          <a:xfrm>
            <a:off x="2100858" y="2870240"/>
            <a:ext cx="6307812" cy="1008698"/>
          </a:xfrm>
          <a:prstGeom prst="rect">
            <a:avLst/>
          </a:prstGeom>
          <a:noFill/>
          <a:ln/>
        </p:spPr>
        <p:txBody>
          <a:bodyPr wrap="square" lIns="0" tIns="0" rIns="0" bIns="0" rtlCol="0" anchor="t"/>
          <a:lstStyle/>
          <a:p>
            <a:pPr marL="0" indent="0" algn="l">
              <a:lnSpc>
                <a:spcPts val="2600"/>
              </a:lnSpc>
              <a:buNone/>
            </a:pPr>
            <a:r>
              <a:rPr lang="en-US" sz="1650" dirty="0">
                <a:solidFill>
                  <a:srgbClr val="D4D4D1"/>
                </a:solidFill>
                <a:latin typeface="Roboto" pitchFamily="34" charset="0"/>
                <a:ea typeface="Roboto" pitchFamily="34" charset="-122"/>
                <a:cs typeface="Roboto" pitchFamily="34" charset="-120"/>
              </a:rPr>
              <a:t>Carbanions can act as nucleophiles in substitution reactions, such as the SN2 mechanism, where they attack electrophilic carbon centers.</a:t>
            </a:r>
            <a:endParaRPr lang="en-US" sz="1650" dirty="0"/>
          </a:p>
        </p:txBody>
      </p:sp>
      <p:pic>
        <p:nvPicPr>
          <p:cNvPr id="7" name="Image 2" descr="preencoded.png"/>
          <p:cNvPicPr>
            <a:picLocks noChangeAspect="1"/>
          </p:cNvPicPr>
          <p:nvPr/>
        </p:nvPicPr>
        <p:blipFill>
          <a:blip r:embed="rId5"/>
          <a:stretch>
            <a:fillRect/>
          </a:stretch>
        </p:blipFill>
        <p:spPr>
          <a:xfrm>
            <a:off x="735330" y="4088963"/>
            <a:ext cx="1050488" cy="1680686"/>
          </a:xfrm>
          <a:prstGeom prst="rect">
            <a:avLst/>
          </a:prstGeom>
        </p:spPr>
      </p:pic>
      <p:sp>
        <p:nvSpPr>
          <p:cNvPr id="8" name="Text 3"/>
          <p:cNvSpPr/>
          <p:nvPr/>
        </p:nvSpPr>
        <p:spPr>
          <a:xfrm>
            <a:off x="2100858" y="4298990"/>
            <a:ext cx="2626162" cy="328255"/>
          </a:xfrm>
          <a:prstGeom prst="rect">
            <a:avLst/>
          </a:prstGeom>
          <a:noFill/>
          <a:ln/>
        </p:spPr>
        <p:txBody>
          <a:bodyPr wrap="none" lIns="0" tIns="0" rIns="0" bIns="0" rtlCol="0" anchor="t"/>
          <a:lstStyle/>
          <a:p>
            <a:pPr marL="0" indent="0" algn="l">
              <a:lnSpc>
                <a:spcPts val="2550"/>
              </a:lnSpc>
              <a:buNone/>
            </a:pPr>
            <a:r>
              <a:rPr lang="en-US" sz="2050" dirty="0">
                <a:solidFill>
                  <a:srgbClr val="D4D4D1"/>
                </a:solidFill>
                <a:latin typeface="IBM Plex Sans" pitchFamily="34" charset="0"/>
                <a:ea typeface="IBM Plex Sans" pitchFamily="34" charset="-122"/>
                <a:cs typeface="IBM Plex Sans" pitchFamily="34" charset="-120"/>
              </a:rPr>
              <a:t>Stereochemistry</a:t>
            </a:r>
            <a:endParaRPr lang="en-US" sz="2050" dirty="0"/>
          </a:p>
        </p:txBody>
      </p:sp>
      <p:sp>
        <p:nvSpPr>
          <p:cNvPr id="9" name="Text 4"/>
          <p:cNvSpPr/>
          <p:nvPr/>
        </p:nvSpPr>
        <p:spPr>
          <a:xfrm>
            <a:off x="2100858" y="4753213"/>
            <a:ext cx="6307812" cy="672465"/>
          </a:xfrm>
          <a:prstGeom prst="rect">
            <a:avLst/>
          </a:prstGeom>
          <a:noFill/>
          <a:ln/>
        </p:spPr>
        <p:txBody>
          <a:bodyPr wrap="square" lIns="0" tIns="0" rIns="0" bIns="0" rtlCol="0" anchor="t"/>
          <a:lstStyle/>
          <a:p>
            <a:pPr marL="0" indent="0" algn="l">
              <a:lnSpc>
                <a:spcPts val="2600"/>
              </a:lnSpc>
              <a:buNone/>
            </a:pPr>
            <a:r>
              <a:rPr lang="en-US" sz="1650" dirty="0">
                <a:solidFill>
                  <a:srgbClr val="D4D4D1"/>
                </a:solidFill>
                <a:latin typeface="Roboto" pitchFamily="34" charset="0"/>
                <a:ea typeface="Roboto" pitchFamily="34" charset="-122"/>
                <a:cs typeface="Roboto" pitchFamily="34" charset="-120"/>
              </a:rPr>
              <a:t>SN2 reactions with carbanions typically result in the inversion of stereochemistry at the substituted carbon atom.</a:t>
            </a:r>
            <a:endParaRPr lang="en-US" sz="1650" dirty="0"/>
          </a:p>
        </p:txBody>
      </p:sp>
      <p:pic>
        <p:nvPicPr>
          <p:cNvPr id="10" name="Image 3" descr="preencoded.png"/>
          <p:cNvPicPr>
            <a:picLocks noChangeAspect="1"/>
          </p:cNvPicPr>
          <p:nvPr/>
        </p:nvPicPr>
        <p:blipFill>
          <a:blip r:embed="rId6"/>
          <a:stretch>
            <a:fillRect/>
          </a:stretch>
        </p:blipFill>
        <p:spPr>
          <a:xfrm>
            <a:off x="735330" y="5769650"/>
            <a:ext cx="1050488" cy="1882973"/>
          </a:xfrm>
          <a:prstGeom prst="rect">
            <a:avLst/>
          </a:prstGeom>
        </p:spPr>
      </p:pic>
      <p:sp>
        <p:nvSpPr>
          <p:cNvPr id="11" name="Text 5"/>
          <p:cNvSpPr/>
          <p:nvPr/>
        </p:nvSpPr>
        <p:spPr>
          <a:xfrm>
            <a:off x="2100858" y="5979676"/>
            <a:ext cx="2626162" cy="328255"/>
          </a:xfrm>
          <a:prstGeom prst="rect">
            <a:avLst/>
          </a:prstGeom>
          <a:noFill/>
          <a:ln/>
        </p:spPr>
        <p:txBody>
          <a:bodyPr wrap="none" lIns="0" tIns="0" rIns="0" bIns="0" rtlCol="0" anchor="t"/>
          <a:lstStyle/>
          <a:p>
            <a:pPr marL="0" indent="0" algn="l">
              <a:lnSpc>
                <a:spcPts val="2550"/>
              </a:lnSpc>
              <a:buNone/>
            </a:pPr>
            <a:r>
              <a:rPr lang="en-US" sz="2050" dirty="0">
                <a:solidFill>
                  <a:srgbClr val="D4D4D1"/>
                </a:solidFill>
                <a:latin typeface="IBM Plex Sans" pitchFamily="34" charset="0"/>
                <a:ea typeface="IBM Plex Sans" pitchFamily="34" charset="-122"/>
                <a:cs typeface="IBM Plex Sans" pitchFamily="34" charset="-120"/>
              </a:rPr>
              <a:t>Competing Pathways</a:t>
            </a:r>
            <a:endParaRPr lang="en-US" sz="2050" dirty="0"/>
          </a:p>
        </p:txBody>
      </p:sp>
      <p:sp>
        <p:nvSpPr>
          <p:cNvPr id="12" name="Text 6"/>
          <p:cNvSpPr/>
          <p:nvPr/>
        </p:nvSpPr>
        <p:spPr>
          <a:xfrm>
            <a:off x="2100858" y="6433899"/>
            <a:ext cx="6307812" cy="1008698"/>
          </a:xfrm>
          <a:prstGeom prst="rect">
            <a:avLst/>
          </a:prstGeom>
          <a:noFill/>
          <a:ln/>
        </p:spPr>
        <p:txBody>
          <a:bodyPr wrap="square" lIns="0" tIns="0" rIns="0" bIns="0" rtlCol="0" anchor="t"/>
          <a:lstStyle/>
          <a:p>
            <a:pPr marL="0" indent="0" algn="l">
              <a:lnSpc>
                <a:spcPts val="2600"/>
              </a:lnSpc>
              <a:buNone/>
            </a:pPr>
            <a:r>
              <a:rPr lang="en-US" sz="1650" dirty="0">
                <a:solidFill>
                  <a:srgbClr val="D4D4D1"/>
                </a:solidFill>
                <a:latin typeface="Roboto" pitchFamily="34" charset="0"/>
                <a:ea typeface="Roboto" pitchFamily="34" charset="-122"/>
                <a:cs typeface="Roboto" pitchFamily="34" charset="-120"/>
              </a:rPr>
              <a:t>The reactivity of carbanions in substitution reactions can be influenced by steric factors, leaving group ability, and the presence of other reactive functional groups.</a:t>
            </a:r>
            <a:endParaRPr lang="en-US" sz="1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38426" y="748546"/>
            <a:ext cx="6607850" cy="659368"/>
          </a:xfrm>
          <a:prstGeom prst="rect">
            <a:avLst/>
          </a:prstGeom>
          <a:noFill/>
          <a:ln/>
        </p:spPr>
        <p:txBody>
          <a:bodyPr wrap="none" lIns="0" tIns="0" rIns="0" bIns="0" rtlCol="0" anchor="t"/>
          <a:lstStyle/>
          <a:p>
            <a:pPr marL="0" indent="0">
              <a:lnSpc>
                <a:spcPts val="5150"/>
              </a:lnSpc>
              <a:buNone/>
            </a:pPr>
            <a:r>
              <a:rPr lang="en-US" sz="4150" dirty="0">
                <a:solidFill>
                  <a:srgbClr val="F3F3F2"/>
                </a:solidFill>
                <a:latin typeface="IBM Plex Sans" pitchFamily="34" charset="0"/>
                <a:ea typeface="IBM Plex Sans" pitchFamily="34" charset="-122"/>
                <a:cs typeface="IBM Plex Sans" pitchFamily="34" charset="-120"/>
              </a:rPr>
              <a:t>Carbanion Rearrangements</a:t>
            </a:r>
            <a:endParaRPr lang="en-US" sz="4150" dirty="0"/>
          </a:p>
        </p:txBody>
      </p:sp>
      <p:sp>
        <p:nvSpPr>
          <p:cNvPr id="4" name="Shape 1"/>
          <p:cNvSpPr/>
          <p:nvPr/>
        </p:nvSpPr>
        <p:spPr>
          <a:xfrm>
            <a:off x="1043464" y="1724382"/>
            <a:ext cx="22860" cy="5756553"/>
          </a:xfrm>
          <a:prstGeom prst="roundRect">
            <a:avLst>
              <a:gd name="adj" fmla="val 138453"/>
            </a:avLst>
          </a:prstGeom>
          <a:solidFill>
            <a:srgbClr val="61646A"/>
          </a:solidFill>
          <a:ln/>
        </p:spPr>
      </p:sp>
      <p:sp>
        <p:nvSpPr>
          <p:cNvPr id="5" name="Shape 2"/>
          <p:cNvSpPr/>
          <p:nvPr/>
        </p:nvSpPr>
        <p:spPr>
          <a:xfrm>
            <a:off x="1269385" y="2187535"/>
            <a:ext cx="738426" cy="22860"/>
          </a:xfrm>
          <a:prstGeom prst="roundRect">
            <a:avLst>
              <a:gd name="adj" fmla="val 138453"/>
            </a:avLst>
          </a:prstGeom>
          <a:solidFill>
            <a:srgbClr val="61646A"/>
          </a:solidFill>
          <a:ln/>
        </p:spPr>
      </p:sp>
      <p:sp>
        <p:nvSpPr>
          <p:cNvPr id="6" name="Shape 3"/>
          <p:cNvSpPr/>
          <p:nvPr/>
        </p:nvSpPr>
        <p:spPr>
          <a:xfrm>
            <a:off x="817543" y="1961674"/>
            <a:ext cx="474702" cy="474702"/>
          </a:xfrm>
          <a:prstGeom prst="roundRect">
            <a:avLst>
              <a:gd name="adj" fmla="val 6667"/>
            </a:avLst>
          </a:prstGeom>
          <a:solidFill>
            <a:srgbClr val="484B51"/>
          </a:solidFill>
          <a:ln/>
        </p:spPr>
      </p:sp>
      <p:sp>
        <p:nvSpPr>
          <p:cNvPr id="7" name="Text 4"/>
          <p:cNvSpPr/>
          <p:nvPr/>
        </p:nvSpPr>
        <p:spPr>
          <a:xfrm>
            <a:off x="959941" y="2040731"/>
            <a:ext cx="189905" cy="316468"/>
          </a:xfrm>
          <a:prstGeom prst="rect">
            <a:avLst/>
          </a:prstGeom>
          <a:noFill/>
          <a:ln/>
        </p:spPr>
        <p:txBody>
          <a:bodyPr wrap="none" lIns="0" tIns="0" rIns="0" bIns="0" rtlCol="0" anchor="t"/>
          <a:lstStyle/>
          <a:p>
            <a:pPr marL="0" indent="0" algn="ctr">
              <a:lnSpc>
                <a:spcPts val="2450"/>
              </a:lnSpc>
              <a:buNone/>
            </a:pPr>
            <a:r>
              <a:rPr lang="en-US" sz="2450" dirty="0">
                <a:solidFill>
                  <a:srgbClr val="D4D4D1"/>
                </a:solidFill>
                <a:latin typeface="IBM Plex Sans" pitchFamily="34" charset="0"/>
                <a:ea typeface="IBM Plex Sans" pitchFamily="34" charset="-122"/>
                <a:cs typeface="IBM Plex Sans" pitchFamily="34" charset="-120"/>
              </a:rPr>
              <a:t>1</a:t>
            </a:r>
            <a:endParaRPr lang="en-US" sz="2450" dirty="0"/>
          </a:p>
        </p:txBody>
      </p:sp>
      <p:sp>
        <p:nvSpPr>
          <p:cNvPr id="8" name="Text 5"/>
          <p:cNvSpPr/>
          <p:nvPr/>
        </p:nvSpPr>
        <p:spPr>
          <a:xfrm>
            <a:off x="2215396" y="1935361"/>
            <a:ext cx="2703433" cy="329565"/>
          </a:xfrm>
          <a:prstGeom prst="rect">
            <a:avLst/>
          </a:prstGeom>
          <a:noFill/>
          <a:ln/>
        </p:spPr>
        <p:txBody>
          <a:bodyPr wrap="none" lIns="0" tIns="0" rIns="0" bIns="0" rtlCol="0" anchor="t"/>
          <a:lstStyle/>
          <a:p>
            <a:pPr marL="0" indent="0" algn="l">
              <a:lnSpc>
                <a:spcPts val="2550"/>
              </a:lnSpc>
              <a:buNone/>
            </a:pPr>
            <a:r>
              <a:rPr lang="en-US" sz="2050" dirty="0">
                <a:solidFill>
                  <a:srgbClr val="D4D4D1"/>
                </a:solidFill>
                <a:latin typeface="IBM Plex Sans" pitchFamily="34" charset="0"/>
                <a:ea typeface="IBM Plex Sans" pitchFamily="34" charset="-122"/>
                <a:cs typeface="IBM Plex Sans" pitchFamily="34" charset="-120"/>
              </a:rPr>
              <a:t>1,2-Sigmatropic Shifts</a:t>
            </a:r>
            <a:endParaRPr lang="en-US" sz="2050" dirty="0"/>
          </a:p>
        </p:txBody>
      </p:sp>
      <p:sp>
        <p:nvSpPr>
          <p:cNvPr id="9" name="Text 6"/>
          <p:cNvSpPr/>
          <p:nvPr/>
        </p:nvSpPr>
        <p:spPr>
          <a:xfrm>
            <a:off x="2215396" y="2391489"/>
            <a:ext cx="6190178" cy="1012627"/>
          </a:xfrm>
          <a:prstGeom prst="rect">
            <a:avLst/>
          </a:prstGeom>
          <a:noFill/>
          <a:ln/>
        </p:spPr>
        <p:txBody>
          <a:bodyPr wrap="square" lIns="0" tIns="0" rIns="0" bIns="0" rtlCol="0" anchor="t"/>
          <a:lstStyle/>
          <a:p>
            <a:pPr marL="0" indent="0" algn="l">
              <a:lnSpc>
                <a:spcPts val="2650"/>
              </a:lnSpc>
              <a:buNone/>
            </a:pPr>
            <a:r>
              <a:rPr lang="en-US" sz="1650" dirty="0">
                <a:solidFill>
                  <a:srgbClr val="D4D4D1"/>
                </a:solidFill>
                <a:latin typeface="Roboto" pitchFamily="34" charset="0"/>
                <a:ea typeface="Roboto" pitchFamily="34" charset="-122"/>
                <a:cs typeface="Roboto" pitchFamily="34" charset="-120"/>
              </a:rPr>
              <a:t>Carbanions can undergo 1,2-sigmatropic shifts, such as the Favorskii rearrangement, leading to the formation of new carbon-carbon bonds.</a:t>
            </a:r>
            <a:endParaRPr lang="en-US" sz="1650" dirty="0"/>
          </a:p>
        </p:txBody>
      </p:sp>
      <p:sp>
        <p:nvSpPr>
          <p:cNvPr id="10" name="Shape 7"/>
          <p:cNvSpPr/>
          <p:nvPr/>
        </p:nvSpPr>
        <p:spPr>
          <a:xfrm>
            <a:off x="1269385" y="4289227"/>
            <a:ext cx="738426" cy="22860"/>
          </a:xfrm>
          <a:prstGeom prst="roundRect">
            <a:avLst>
              <a:gd name="adj" fmla="val 138453"/>
            </a:avLst>
          </a:prstGeom>
          <a:solidFill>
            <a:srgbClr val="61646A"/>
          </a:solidFill>
          <a:ln/>
        </p:spPr>
      </p:sp>
      <p:sp>
        <p:nvSpPr>
          <p:cNvPr id="11" name="Shape 8"/>
          <p:cNvSpPr/>
          <p:nvPr/>
        </p:nvSpPr>
        <p:spPr>
          <a:xfrm>
            <a:off x="817543" y="4063365"/>
            <a:ext cx="474702" cy="474702"/>
          </a:xfrm>
          <a:prstGeom prst="roundRect">
            <a:avLst>
              <a:gd name="adj" fmla="val 6667"/>
            </a:avLst>
          </a:prstGeom>
          <a:solidFill>
            <a:srgbClr val="484B51"/>
          </a:solidFill>
          <a:ln/>
        </p:spPr>
      </p:sp>
      <p:sp>
        <p:nvSpPr>
          <p:cNvPr id="12" name="Text 9"/>
          <p:cNvSpPr/>
          <p:nvPr/>
        </p:nvSpPr>
        <p:spPr>
          <a:xfrm>
            <a:off x="959941" y="4142423"/>
            <a:ext cx="189905" cy="316468"/>
          </a:xfrm>
          <a:prstGeom prst="rect">
            <a:avLst/>
          </a:prstGeom>
          <a:noFill/>
          <a:ln/>
        </p:spPr>
        <p:txBody>
          <a:bodyPr wrap="none" lIns="0" tIns="0" rIns="0" bIns="0" rtlCol="0" anchor="t"/>
          <a:lstStyle/>
          <a:p>
            <a:pPr marL="0" indent="0" algn="ctr">
              <a:lnSpc>
                <a:spcPts val="2450"/>
              </a:lnSpc>
              <a:buNone/>
            </a:pPr>
            <a:r>
              <a:rPr lang="en-US" sz="2450" dirty="0">
                <a:solidFill>
                  <a:srgbClr val="D4D4D1"/>
                </a:solidFill>
                <a:latin typeface="IBM Plex Sans" pitchFamily="34" charset="0"/>
                <a:ea typeface="IBM Plex Sans" pitchFamily="34" charset="-122"/>
                <a:cs typeface="IBM Plex Sans" pitchFamily="34" charset="-120"/>
              </a:rPr>
              <a:t>2</a:t>
            </a:r>
            <a:endParaRPr lang="en-US" sz="2450" dirty="0"/>
          </a:p>
        </p:txBody>
      </p:sp>
      <p:sp>
        <p:nvSpPr>
          <p:cNvPr id="13" name="Text 10"/>
          <p:cNvSpPr/>
          <p:nvPr/>
        </p:nvSpPr>
        <p:spPr>
          <a:xfrm>
            <a:off x="2215396" y="4037052"/>
            <a:ext cx="2637473" cy="329565"/>
          </a:xfrm>
          <a:prstGeom prst="rect">
            <a:avLst/>
          </a:prstGeom>
          <a:noFill/>
          <a:ln/>
        </p:spPr>
        <p:txBody>
          <a:bodyPr wrap="none" lIns="0" tIns="0" rIns="0" bIns="0" rtlCol="0" anchor="t"/>
          <a:lstStyle/>
          <a:p>
            <a:pPr marL="0" indent="0" algn="l">
              <a:lnSpc>
                <a:spcPts val="2550"/>
              </a:lnSpc>
              <a:buNone/>
            </a:pPr>
            <a:r>
              <a:rPr lang="en-US" sz="2050" dirty="0">
                <a:solidFill>
                  <a:srgbClr val="D4D4D1"/>
                </a:solidFill>
                <a:latin typeface="IBM Plex Sans" pitchFamily="34" charset="0"/>
                <a:ea typeface="IBM Plex Sans" pitchFamily="34" charset="-122"/>
                <a:cs typeface="IBM Plex Sans" pitchFamily="34" charset="-120"/>
              </a:rPr>
              <a:t>Fragmentation</a:t>
            </a:r>
            <a:endParaRPr lang="en-US" sz="2050" dirty="0"/>
          </a:p>
        </p:txBody>
      </p:sp>
      <p:sp>
        <p:nvSpPr>
          <p:cNvPr id="14" name="Text 11"/>
          <p:cNvSpPr/>
          <p:nvPr/>
        </p:nvSpPr>
        <p:spPr>
          <a:xfrm>
            <a:off x="2215396" y="4493181"/>
            <a:ext cx="6190178" cy="1012627"/>
          </a:xfrm>
          <a:prstGeom prst="rect">
            <a:avLst/>
          </a:prstGeom>
          <a:noFill/>
          <a:ln/>
        </p:spPr>
        <p:txBody>
          <a:bodyPr wrap="square" lIns="0" tIns="0" rIns="0" bIns="0" rtlCol="0" anchor="t"/>
          <a:lstStyle/>
          <a:p>
            <a:pPr marL="0" indent="0" algn="l">
              <a:lnSpc>
                <a:spcPts val="2650"/>
              </a:lnSpc>
              <a:buNone/>
            </a:pPr>
            <a:r>
              <a:rPr lang="en-US" sz="1650" dirty="0">
                <a:solidFill>
                  <a:srgbClr val="D4D4D1"/>
                </a:solidFill>
                <a:latin typeface="Roboto" pitchFamily="34" charset="0"/>
                <a:ea typeface="Roboto" pitchFamily="34" charset="-122"/>
                <a:cs typeface="Roboto" pitchFamily="34" charset="-120"/>
              </a:rPr>
              <a:t>Carbanions can also undergo fragmentation reactions, where they split into smaller fragments, often generating other reactive species.</a:t>
            </a:r>
            <a:endParaRPr lang="en-US" sz="1650" dirty="0"/>
          </a:p>
        </p:txBody>
      </p:sp>
      <p:sp>
        <p:nvSpPr>
          <p:cNvPr id="15" name="Shape 12"/>
          <p:cNvSpPr/>
          <p:nvPr/>
        </p:nvSpPr>
        <p:spPr>
          <a:xfrm>
            <a:off x="1269385" y="6390918"/>
            <a:ext cx="738426" cy="22860"/>
          </a:xfrm>
          <a:prstGeom prst="roundRect">
            <a:avLst>
              <a:gd name="adj" fmla="val 138453"/>
            </a:avLst>
          </a:prstGeom>
          <a:solidFill>
            <a:srgbClr val="61646A"/>
          </a:solidFill>
          <a:ln/>
        </p:spPr>
      </p:sp>
      <p:sp>
        <p:nvSpPr>
          <p:cNvPr id="16" name="Shape 13"/>
          <p:cNvSpPr/>
          <p:nvPr/>
        </p:nvSpPr>
        <p:spPr>
          <a:xfrm>
            <a:off x="817543" y="6165056"/>
            <a:ext cx="474702" cy="474702"/>
          </a:xfrm>
          <a:prstGeom prst="roundRect">
            <a:avLst>
              <a:gd name="adj" fmla="val 6667"/>
            </a:avLst>
          </a:prstGeom>
          <a:solidFill>
            <a:srgbClr val="484B51"/>
          </a:solidFill>
          <a:ln/>
        </p:spPr>
      </p:sp>
      <p:sp>
        <p:nvSpPr>
          <p:cNvPr id="17" name="Text 14"/>
          <p:cNvSpPr/>
          <p:nvPr/>
        </p:nvSpPr>
        <p:spPr>
          <a:xfrm>
            <a:off x="959941" y="6244114"/>
            <a:ext cx="189905" cy="316468"/>
          </a:xfrm>
          <a:prstGeom prst="rect">
            <a:avLst/>
          </a:prstGeom>
          <a:noFill/>
          <a:ln/>
        </p:spPr>
        <p:txBody>
          <a:bodyPr wrap="none" lIns="0" tIns="0" rIns="0" bIns="0" rtlCol="0" anchor="t"/>
          <a:lstStyle/>
          <a:p>
            <a:pPr marL="0" indent="0" algn="ctr">
              <a:lnSpc>
                <a:spcPts val="2450"/>
              </a:lnSpc>
              <a:buNone/>
            </a:pPr>
            <a:r>
              <a:rPr lang="en-US" sz="2450" dirty="0">
                <a:solidFill>
                  <a:srgbClr val="D4D4D1"/>
                </a:solidFill>
                <a:latin typeface="IBM Plex Sans" pitchFamily="34" charset="0"/>
                <a:ea typeface="IBM Plex Sans" pitchFamily="34" charset="-122"/>
                <a:cs typeface="IBM Plex Sans" pitchFamily="34" charset="-120"/>
              </a:rPr>
              <a:t>3</a:t>
            </a:r>
            <a:endParaRPr lang="en-US" sz="2450" dirty="0"/>
          </a:p>
        </p:txBody>
      </p:sp>
      <p:sp>
        <p:nvSpPr>
          <p:cNvPr id="18" name="Text 15"/>
          <p:cNvSpPr/>
          <p:nvPr/>
        </p:nvSpPr>
        <p:spPr>
          <a:xfrm>
            <a:off x="2215396" y="6138743"/>
            <a:ext cx="2825115" cy="329565"/>
          </a:xfrm>
          <a:prstGeom prst="rect">
            <a:avLst/>
          </a:prstGeom>
          <a:noFill/>
          <a:ln/>
        </p:spPr>
        <p:txBody>
          <a:bodyPr wrap="none" lIns="0" tIns="0" rIns="0" bIns="0" rtlCol="0" anchor="t"/>
          <a:lstStyle/>
          <a:p>
            <a:pPr marL="0" indent="0" algn="l">
              <a:lnSpc>
                <a:spcPts val="2550"/>
              </a:lnSpc>
              <a:buNone/>
            </a:pPr>
            <a:r>
              <a:rPr lang="en-US" sz="2050" dirty="0">
                <a:solidFill>
                  <a:srgbClr val="D4D4D1"/>
                </a:solidFill>
                <a:latin typeface="IBM Plex Sans" pitchFamily="34" charset="0"/>
                <a:ea typeface="IBM Plex Sans" pitchFamily="34" charset="-122"/>
                <a:cs typeface="IBM Plex Sans" pitchFamily="34" charset="-120"/>
              </a:rPr>
              <a:t>Pinacol Rearrangement</a:t>
            </a:r>
            <a:endParaRPr lang="en-US" sz="2050" dirty="0"/>
          </a:p>
        </p:txBody>
      </p:sp>
      <p:sp>
        <p:nvSpPr>
          <p:cNvPr id="19" name="Text 16"/>
          <p:cNvSpPr/>
          <p:nvPr/>
        </p:nvSpPr>
        <p:spPr>
          <a:xfrm>
            <a:off x="2215396" y="6594872"/>
            <a:ext cx="6190178" cy="675084"/>
          </a:xfrm>
          <a:prstGeom prst="rect">
            <a:avLst/>
          </a:prstGeom>
          <a:noFill/>
          <a:ln/>
        </p:spPr>
        <p:txBody>
          <a:bodyPr wrap="square" lIns="0" tIns="0" rIns="0" bIns="0" rtlCol="0" anchor="t"/>
          <a:lstStyle/>
          <a:p>
            <a:pPr marL="0" indent="0" algn="l">
              <a:lnSpc>
                <a:spcPts val="2650"/>
              </a:lnSpc>
              <a:buNone/>
            </a:pPr>
            <a:r>
              <a:rPr lang="en-US" sz="1650" dirty="0">
                <a:solidFill>
                  <a:srgbClr val="D4D4D1"/>
                </a:solidFill>
                <a:latin typeface="Roboto" pitchFamily="34" charset="0"/>
                <a:ea typeface="Roboto" pitchFamily="34" charset="-122"/>
                <a:cs typeface="Roboto" pitchFamily="34" charset="-120"/>
              </a:rPr>
              <a:t>The pinacol rearrangement is a classic example of a carbanion-mediated rearrangement, forming new carbon-carbon bonds.</a:t>
            </a:r>
            <a:endParaRPr lang="en-US" sz="1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33160" y="756999"/>
            <a:ext cx="7650480" cy="1333738"/>
          </a:xfrm>
          <a:prstGeom prst="rect">
            <a:avLst/>
          </a:prstGeom>
          <a:noFill/>
          <a:ln/>
        </p:spPr>
        <p:txBody>
          <a:bodyPr wrap="square" lIns="0" tIns="0" rIns="0" bIns="0" rtlCol="0" anchor="t"/>
          <a:lstStyle/>
          <a:p>
            <a:pPr marL="0" indent="0">
              <a:lnSpc>
                <a:spcPts val="5250"/>
              </a:lnSpc>
              <a:buNone/>
            </a:pPr>
            <a:r>
              <a:rPr lang="en-US" sz="4200" dirty="0">
                <a:solidFill>
                  <a:srgbClr val="F3F3F2"/>
                </a:solidFill>
                <a:latin typeface="IBM Plex Sans" pitchFamily="34" charset="0"/>
                <a:ea typeface="IBM Plex Sans" pitchFamily="34" charset="-122"/>
                <a:cs typeface="IBM Plex Sans" pitchFamily="34" charset="-120"/>
              </a:rPr>
              <a:t>Carbanion Stabilization Techniques</a:t>
            </a:r>
            <a:endParaRPr lang="en-US" sz="4200" dirty="0"/>
          </a:p>
        </p:txBody>
      </p:sp>
      <p:sp>
        <p:nvSpPr>
          <p:cNvPr id="4" name="Shape 1"/>
          <p:cNvSpPr/>
          <p:nvPr/>
        </p:nvSpPr>
        <p:spPr>
          <a:xfrm>
            <a:off x="6233160" y="2410778"/>
            <a:ext cx="3718560" cy="2253496"/>
          </a:xfrm>
          <a:prstGeom prst="roundRect">
            <a:avLst>
              <a:gd name="adj" fmla="val 1420"/>
            </a:avLst>
          </a:prstGeom>
          <a:solidFill>
            <a:srgbClr val="484B51"/>
          </a:solidFill>
          <a:ln/>
        </p:spPr>
      </p:sp>
      <p:sp>
        <p:nvSpPr>
          <p:cNvPr id="5" name="Text 2"/>
          <p:cNvSpPr/>
          <p:nvPr/>
        </p:nvSpPr>
        <p:spPr>
          <a:xfrm>
            <a:off x="6446520" y="2624137"/>
            <a:ext cx="2667357" cy="333375"/>
          </a:xfrm>
          <a:prstGeom prst="rect">
            <a:avLst/>
          </a:prstGeom>
          <a:noFill/>
          <a:ln/>
        </p:spPr>
        <p:txBody>
          <a:bodyPr wrap="none" lIns="0" tIns="0" rIns="0" bIns="0" rtlCol="0" anchor="t"/>
          <a:lstStyle/>
          <a:p>
            <a:pPr marL="0" indent="0">
              <a:lnSpc>
                <a:spcPts val="2600"/>
              </a:lnSpc>
              <a:buNone/>
            </a:pPr>
            <a:r>
              <a:rPr lang="en-US" sz="2100" dirty="0">
                <a:solidFill>
                  <a:srgbClr val="D4D4D1"/>
                </a:solidFill>
                <a:latin typeface="IBM Plex Sans" pitchFamily="34" charset="0"/>
                <a:ea typeface="IBM Plex Sans" pitchFamily="34" charset="-122"/>
                <a:cs typeface="IBM Plex Sans" pitchFamily="34" charset="-120"/>
              </a:rPr>
              <a:t>Conjugation</a:t>
            </a:r>
            <a:endParaRPr lang="en-US" sz="2100" dirty="0"/>
          </a:p>
        </p:txBody>
      </p:sp>
      <p:sp>
        <p:nvSpPr>
          <p:cNvPr id="6" name="Text 3"/>
          <p:cNvSpPr/>
          <p:nvPr/>
        </p:nvSpPr>
        <p:spPr>
          <a:xfrm>
            <a:off x="6446520" y="3085505"/>
            <a:ext cx="3291840" cy="1365409"/>
          </a:xfrm>
          <a:prstGeom prst="rect">
            <a:avLst/>
          </a:prstGeom>
          <a:noFill/>
          <a:ln/>
        </p:spPr>
        <p:txBody>
          <a:bodyPr wrap="square" lIns="0" tIns="0" rIns="0" bIns="0" rtlCol="0" anchor="t"/>
          <a:lstStyle/>
          <a:p>
            <a:pPr marL="0" indent="0">
              <a:lnSpc>
                <a:spcPts val="2650"/>
              </a:lnSpc>
              <a:buNone/>
            </a:pPr>
            <a:r>
              <a:rPr lang="en-US" sz="1650" dirty="0">
                <a:solidFill>
                  <a:srgbClr val="D4D4D1"/>
                </a:solidFill>
                <a:latin typeface="Roboto" pitchFamily="34" charset="0"/>
                <a:ea typeface="Roboto" pitchFamily="34" charset="-122"/>
                <a:cs typeface="Roboto" pitchFamily="34" charset="-120"/>
              </a:rPr>
              <a:t>Carbanions can be stabilized through conjugation with aromatic rings or other unsaturated functional groups.</a:t>
            </a:r>
            <a:endParaRPr lang="en-US" sz="1650" dirty="0"/>
          </a:p>
        </p:txBody>
      </p:sp>
      <p:sp>
        <p:nvSpPr>
          <p:cNvPr id="7" name="Shape 4"/>
          <p:cNvSpPr/>
          <p:nvPr/>
        </p:nvSpPr>
        <p:spPr>
          <a:xfrm>
            <a:off x="10165080" y="2410778"/>
            <a:ext cx="3718560" cy="2253496"/>
          </a:xfrm>
          <a:prstGeom prst="roundRect">
            <a:avLst>
              <a:gd name="adj" fmla="val 1420"/>
            </a:avLst>
          </a:prstGeom>
          <a:solidFill>
            <a:srgbClr val="484B51"/>
          </a:solidFill>
          <a:ln/>
        </p:spPr>
      </p:sp>
      <p:sp>
        <p:nvSpPr>
          <p:cNvPr id="8" name="Text 5"/>
          <p:cNvSpPr/>
          <p:nvPr/>
        </p:nvSpPr>
        <p:spPr>
          <a:xfrm>
            <a:off x="10378440" y="2624137"/>
            <a:ext cx="2667357" cy="333375"/>
          </a:xfrm>
          <a:prstGeom prst="rect">
            <a:avLst/>
          </a:prstGeom>
          <a:noFill/>
          <a:ln/>
        </p:spPr>
        <p:txBody>
          <a:bodyPr wrap="none" lIns="0" tIns="0" rIns="0" bIns="0" rtlCol="0" anchor="t"/>
          <a:lstStyle/>
          <a:p>
            <a:pPr marL="0" indent="0">
              <a:lnSpc>
                <a:spcPts val="2600"/>
              </a:lnSpc>
              <a:buNone/>
            </a:pPr>
            <a:r>
              <a:rPr lang="en-US" sz="2100" dirty="0">
                <a:solidFill>
                  <a:srgbClr val="D4D4D1"/>
                </a:solidFill>
                <a:latin typeface="IBM Plex Sans" pitchFamily="34" charset="0"/>
                <a:ea typeface="IBM Plex Sans" pitchFamily="34" charset="-122"/>
                <a:cs typeface="IBM Plex Sans" pitchFamily="34" charset="-120"/>
              </a:rPr>
              <a:t>Hyperconjugation</a:t>
            </a:r>
            <a:endParaRPr lang="en-US" sz="2100" dirty="0"/>
          </a:p>
        </p:txBody>
      </p:sp>
      <p:sp>
        <p:nvSpPr>
          <p:cNvPr id="9" name="Text 6"/>
          <p:cNvSpPr/>
          <p:nvPr/>
        </p:nvSpPr>
        <p:spPr>
          <a:xfrm>
            <a:off x="10378440" y="3085505"/>
            <a:ext cx="3291840" cy="1365409"/>
          </a:xfrm>
          <a:prstGeom prst="rect">
            <a:avLst/>
          </a:prstGeom>
          <a:noFill/>
          <a:ln/>
        </p:spPr>
        <p:txBody>
          <a:bodyPr wrap="square" lIns="0" tIns="0" rIns="0" bIns="0" rtlCol="0" anchor="t"/>
          <a:lstStyle/>
          <a:p>
            <a:pPr marL="0" indent="0">
              <a:lnSpc>
                <a:spcPts val="2650"/>
              </a:lnSpc>
              <a:buNone/>
            </a:pPr>
            <a:r>
              <a:rPr lang="en-US" sz="1650" dirty="0">
                <a:solidFill>
                  <a:srgbClr val="D4D4D1"/>
                </a:solidFill>
                <a:latin typeface="Roboto" pitchFamily="34" charset="0"/>
                <a:ea typeface="Roboto" pitchFamily="34" charset="-122"/>
                <a:cs typeface="Roboto" pitchFamily="34" charset="-120"/>
              </a:rPr>
              <a:t>The overlap of a carbanion's empty p-orbital with adjacent C-H bonds can provide stabilization through hyperconjugation.</a:t>
            </a:r>
            <a:endParaRPr lang="en-US" sz="1650" dirty="0"/>
          </a:p>
        </p:txBody>
      </p:sp>
      <p:sp>
        <p:nvSpPr>
          <p:cNvPr id="10" name="Shape 7"/>
          <p:cNvSpPr/>
          <p:nvPr/>
        </p:nvSpPr>
        <p:spPr>
          <a:xfrm>
            <a:off x="6233160" y="4877633"/>
            <a:ext cx="3718560" cy="2594848"/>
          </a:xfrm>
          <a:prstGeom prst="roundRect">
            <a:avLst>
              <a:gd name="adj" fmla="val 1234"/>
            </a:avLst>
          </a:prstGeom>
          <a:solidFill>
            <a:srgbClr val="484B51"/>
          </a:solidFill>
          <a:ln/>
        </p:spPr>
      </p:sp>
      <p:sp>
        <p:nvSpPr>
          <p:cNvPr id="11" name="Text 8"/>
          <p:cNvSpPr/>
          <p:nvPr/>
        </p:nvSpPr>
        <p:spPr>
          <a:xfrm>
            <a:off x="6446520" y="5090993"/>
            <a:ext cx="2667357" cy="333375"/>
          </a:xfrm>
          <a:prstGeom prst="rect">
            <a:avLst/>
          </a:prstGeom>
          <a:noFill/>
          <a:ln/>
        </p:spPr>
        <p:txBody>
          <a:bodyPr wrap="none" lIns="0" tIns="0" rIns="0" bIns="0" rtlCol="0" anchor="t"/>
          <a:lstStyle/>
          <a:p>
            <a:pPr marL="0" indent="0">
              <a:lnSpc>
                <a:spcPts val="2600"/>
              </a:lnSpc>
              <a:buNone/>
            </a:pPr>
            <a:r>
              <a:rPr lang="en-US" sz="2100" dirty="0">
                <a:solidFill>
                  <a:srgbClr val="D4D4D1"/>
                </a:solidFill>
                <a:latin typeface="IBM Plex Sans" pitchFamily="34" charset="0"/>
                <a:ea typeface="IBM Plex Sans" pitchFamily="34" charset="-122"/>
                <a:cs typeface="IBM Plex Sans" pitchFamily="34" charset="-120"/>
              </a:rPr>
              <a:t>Chelation</a:t>
            </a:r>
            <a:endParaRPr lang="en-US" sz="2100" dirty="0"/>
          </a:p>
        </p:txBody>
      </p:sp>
      <p:sp>
        <p:nvSpPr>
          <p:cNvPr id="12" name="Text 9"/>
          <p:cNvSpPr/>
          <p:nvPr/>
        </p:nvSpPr>
        <p:spPr>
          <a:xfrm>
            <a:off x="6446520" y="5552361"/>
            <a:ext cx="3291840" cy="1365409"/>
          </a:xfrm>
          <a:prstGeom prst="rect">
            <a:avLst/>
          </a:prstGeom>
          <a:noFill/>
          <a:ln/>
        </p:spPr>
        <p:txBody>
          <a:bodyPr wrap="square" lIns="0" tIns="0" rIns="0" bIns="0" rtlCol="0" anchor="t"/>
          <a:lstStyle/>
          <a:p>
            <a:pPr marL="0" indent="0">
              <a:lnSpc>
                <a:spcPts val="2650"/>
              </a:lnSpc>
              <a:buNone/>
            </a:pPr>
            <a:r>
              <a:rPr lang="en-US" sz="1650" dirty="0">
                <a:solidFill>
                  <a:srgbClr val="D4D4D1"/>
                </a:solidFill>
                <a:latin typeface="Roboto" pitchFamily="34" charset="0"/>
                <a:ea typeface="Roboto" pitchFamily="34" charset="-122"/>
                <a:cs typeface="Roboto" pitchFamily="34" charset="-120"/>
              </a:rPr>
              <a:t>Coordination of a carbanion to a metal cation, such as in organometallic compounds, can enhance its stability.</a:t>
            </a:r>
            <a:endParaRPr lang="en-US" sz="1650" dirty="0"/>
          </a:p>
        </p:txBody>
      </p:sp>
      <p:sp>
        <p:nvSpPr>
          <p:cNvPr id="13" name="Shape 10"/>
          <p:cNvSpPr/>
          <p:nvPr/>
        </p:nvSpPr>
        <p:spPr>
          <a:xfrm>
            <a:off x="10165080" y="4877633"/>
            <a:ext cx="3718560" cy="2594848"/>
          </a:xfrm>
          <a:prstGeom prst="roundRect">
            <a:avLst>
              <a:gd name="adj" fmla="val 1234"/>
            </a:avLst>
          </a:prstGeom>
          <a:solidFill>
            <a:srgbClr val="484B51"/>
          </a:solidFill>
          <a:ln/>
        </p:spPr>
      </p:sp>
      <p:sp>
        <p:nvSpPr>
          <p:cNvPr id="14" name="Text 11"/>
          <p:cNvSpPr/>
          <p:nvPr/>
        </p:nvSpPr>
        <p:spPr>
          <a:xfrm>
            <a:off x="10378440" y="5090993"/>
            <a:ext cx="2667357" cy="333375"/>
          </a:xfrm>
          <a:prstGeom prst="rect">
            <a:avLst/>
          </a:prstGeom>
          <a:noFill/>
          <a:ln/>
        </p:spPr>
        <p:txBody>
          <a:bodyPr wrap="none" lIns="0" tIns="0" rIns="0" bIns="0" rtlCol="0" anchor="t"/>
          <a:lstStyle/>
          <a:p>
            <a:pPr marL="0" indent="0">
              <a:lnSpc>
                <a:spcPts val="2600"/>
              </a:lnSpc>
              <a:buNone/>
            </a:pPr>
            <a:r>
              <a:rPr lang="en-US" sz="2100" dirty="0">
                <a:solidFill>
                  <a:srgbClr val="D4D4D1"/>
                </a:solidFill>
                <a:latin typeface="IBM Plex Sans" pitchFamily="34" charset="0"/>
                <a:ea typeface="IBM Plex Sans" pitchFamily="34" charset="-122"/>
                <a:cs typeface="IBM Plex Sans" pitchFamily="34" charset="-120"/>
              </a:rPr>
              <a:t>Solvation</a:t>
            </a:r>
            <a:endParaRPr lang="en-US" sz="2100" dirty="0"/>
          </a:p>
        </p:txBody>
      </p:sp>
      <p:sp>
        <p:nvSpPr>
          <p:cNvPr id="15" name="Text 12"/>
          <p:cNvSpPr/>
          <p:nvPr/>
        </p:nvSpPr>
        <p:spPr>
          <a:xfrm>
            <a:off x="10378440" y="5552361"/>
            <a:ext cx="3291840" cy="1706761"/>
          </a:xfrm>
          <a:prstGeom prst="rect">
            <a:avLst/>
          </a:prstGeom>
          <a:noFill/>
          <a:ln/>
        </p:spPr>
        <p:txBody>
          <a:bodyPr wrap="square" lIns="0" tIns="0" rIns="0" bIns="0" rtlCol="0" anchor="t"/>
          <a:lstStyle/>
          <a:p>
            <a:pPr marL="0" indent="0">
              <a:lnSpc>
                <a:spcPts val="2650"/>
              </a:lnSpc>
              <a:buNone/>
            </a:pPr>
            <a:r>
              <a:rPr lang="en-US" sz="1650" dirty="0">
                <a:solidFill>
                  <a:srgbClr val="D4D4D1"/>
                </a:solidFill>
                <a:latin typeface="Roboto" pitchFamily="34" charset="0"/>
                <a:ea typeface="Roboto" pitchFamily="34" charset="-122"/>
                <a:cs typeface="Roboto" pitchFamily="34" charset="-120"/>
              </a:rPr>
              <a:t>The choice of solvent can affect the solvation and stability of carbanions, with polar aprotic solvents often favoring their formation.</a:t>
            </a:r>
            <a:endParaRPr lang="en-US" sz="1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05301"/>
          </a:xfrm>
          <a:prstGeom prst="rect">
            <a:avLst/>
          </a:prstGeom>
        </p:spPr>
      </p:pic>
      <p:sp>
        <p:nvSpPr>
          <p:cNvPr id="3" name="Text 0"/>
          <p:cNvSpPr/>
          <p:nvPr/>
        </p:nvSpPr>
        <p:spPr>
          <a:xfrm>
            <a:off x="673418" y="3141702"/>
            <a:ext cx="8104584" cy="601385"/>
          </a:xfrm>
          <a:prstGeom prst="rect">
            <a:avLst/>
          </a:prstGeom>
          <a:noFill/>
          <a:ln/>
        </p:spPr>
        <p:txBody>
          <a:bodyPr wrap="none" lIns="0" tIns="0" rIns="0" bIns="0" rtlCol="0" anchor="t"/>
          <a:lstStyle/>
          <a:p>
            <a:pPr marL="0" indent="0">
              <a:lnSpc>
                <a:spcPts val="4700"/>
              </a:lnSpc>
              <a:buNone/>
            </a:pPr>
            <a:r>
              <a:rPr lang="en-US" sz="3750" dirty="0">
                <a:solidFill>
                  <a:srgbClr val="F3F3F2"/>
                </a:solidFill>
                <a:latin typeface="IBM Plex Sans" pitchFamily="34" charset="0"/>
                <a:ea typeface="IBM Plex Sans" pitchFamily="34" charset="-122"/>
                <a:cs typeface="IBM Plex Sans" pitchFamily="34" charset="-120"/>
              </a:rPr>
              <a:t>Synthetic Applications of Carbanions</a:t>
            </a:r>
            <a:endParaRPr lang="en-US" sz="3750" dirty="0"/>
          </a:p>
        </p:txBody>
      </p:sp>
      <p:sp>
        <p:nvSpPr>
          <p:cNvPr id="4" name="Shape 1"/>
          <p:cNvSpPr/>
          <p:nvPr/>
        </p:nvSpPr>
        <p:spPr>
          <a:xfrm>
            <a:off x="673418" y="4031694"/>
            <a:ext cx="13283565" cy="3461385"/>
          </a:xfrm>
          <a:prstGeom prst="roundRect">
            <a:avLst>
              <a:gd name="adj" fmla="val 834"/>
            </a:avLst>
          </a:prstGeom>
          <a:noFill/>
          <a:ln w="7620">
            <a:solidFill>
              <a:srgbClr val="FFFFFF">
                <a:alpha val="24000"/>
              </a:srgbClr>
            </a:solidFill>
            <a:prstDash val="solid"/>
          </a:ln>
        </p:spPr>
      </p:sp>
      <p:sp>
        <p:nvSpPr>
          <p:cNvPr id="5" name="Shape 2"/>
          <p:cNvSpPr/>
          <p:nvPr/>
        </p:nvSpPr>
        <p:spPr>
          <a:xfrm>
            <a:off x="681038" y="4039314"/>
            <a:ext cx="13268325" cy="861536"/>
          </a:xfrm>
          <a:prstGeom prst="rect">
            <a:avLst/>
          </a:prstGeom>
          <a:solidFill>
            <a:srgbClr val="FFFFFF">
              <a:alpha val="4000"/>
            </a:srgbClr>
          </a:solidFill>
          <a:ln/>
        </p:spPr>
      </p:sp>
      <p:sp>
        <p:nvSpPr>
          <p:cNvPr id="6" name="Text 3"/>
          <p:cNvSpPr/>
          <p:nvPr/>
        </p:nvSpPr>
        <p:spPr>
          <a:xfrm>
            <a:off x="873443" y="4162306"/>
            <a:ext cx="6245543" cy="307777"/>
          </a:xfrm>
          <a:prstGeom prst="rect">
            <a:avLst/>
          </a:prstGeom>
          <a:noFill/>
          <a:ln/>
        </p:spPr>
        <p:txBody>
          <a:bodyPr wrap="none" lIns="0" tIns="0" rIns="0" bIns="0" rtlCol="0" anchor="t"/>
          <a:lstStyle/>
          <a:p>
            <a:pPr marL="0" indent="0">
              <a:lnSpc>
                <a:spcPts val="2400"/>
              </a:lnSpc>
              <a:buNone/>
            </a:pPr>
            <a:r>
              <a:rPr lang="en-US" sz="1500" dirty="0">
                <a:solidFill>
                  <a:srgbClr val="D4D4D1"/>
                </a:solidFill>
                <a:latin typeface="Roboto" pitchFamily="34" charset="0"/>
                <a:ea typeface="Roboto" pitchFamily="34" charset="-122"/>
                <a:cs typeface="Roboto" pitchFamily="34" charset="-120"/>
              </a:rPr>
              <a:t>Carbon-Carbon Bond Formation</a:t>
            </a:r>
            <a:endParaRPr lang="en-US" sz="1500" dirty="0"/>
          </a:p>
        </p:txBody>
      </p:sp>
      <p:sp>
        <p:nvSpPr>
          <p:cNvPr id="7" name="Text 4"/>
          <p:cNvSpPr/>
          <p:nvPr/>
        </p:nvSpPr>
        <p:spPr>
          <a:xfrm>
            <a:off x="7511415" y="4162306"/>
            <a:ext cx="6245543" cy="615553"/>
          </a:xfrm>
          <a:prstGeom prst="rect">
            <a:avLst/>
          </a:prstGeom>
          <a:noFill/>
          <a:ln/>
        </p:spPr>
        <p:txBody>
          <a:bodyPr wrap="square" lIns="0" tIns="0" rIns="0" bIns="0" rtlCol="0" anchor="t"/>
          <a:lstStyle/>
          <a:p>
            <a:pPr marL="0" indent="0">
              <a:lnSpc>
                <a:spcPts val="2400"/>
              </a:lnSpc>
              <a:buNone/>
            </a:pPr>
            <a:r>
              <a:rPr lang="en-US" sz="1500" dirty="0">
                <a:solidFill>
                  <a:srgbClr val="D4D4D1"/>
                </a:solidFill>
                <a:latin typeface="Roboto" pitchFamily="34" charset="0"/>
                <a:ea typeface="Roboto" pitchFamily="34" charset="-122"/>
                <a:cs typeface="Roboto" pitchFamily="34" charset="-120"/>
              </a:rPr>
              <a:t>Carbanions can be employed in various coupling reactions, such as the Grignard reaction and the Aldol condensation, to form new C-C bonds.</a:t>
            </a:r>
            <a:endParaRPr lang="en-US" sz="1500" dirty="0"/>
          </a:p>
        </p:txBody>
      </p:sp>
      <p:sp>
        <p:nvSpPr>
          <p:cNvPr id="8" name="Shape 5"/>
          <p:cNvSpPr/>
          <p:nvPr/>
        </p:nvSpPr>
        <p:spPr>
          <a:xfrm>
            <a:off x="681038" y="4900851"/>
            <a:ext cx="13268325" cy="861536"/>
          </a:xfrm>
          <a:prstGeom prst="rect">
            <a:avLst/>
          </a:prstGeom>
          <a:solidFill>
            <a:srgbClr val="000000">
              <a:alpha val="4000"/>
            </a:srgbClr>
          </a:solidFill>
          <a:ln/>
        </p:spPr>
      </p:sp>
      <p:sp>
        <p:nvSpPr>
          <p:cNvPr id="9" name="Text 6"/>
          <p:cNvSpPr/>
          <p:nvPr/>
        </p:nvSpPr>
        <p:spPr>
          <a:xfrm>
            <a:off x="873443" y="5023842"/>
            <a:ext cx="6245543" cy="307777"/>
          </a:xfrm>
          <a:prstGeom prst="rect">
            <a:avLst/>
          </a:prstGeom>
          <a:noFill/>
          <a:ln/>
        </p:spPr>
        <p:txBody>
          <a:bodyPr wrap="none" lIns="0" tIns="0" rIns="0" bIns="0" rtlCol="0" anchor="t"/>
          <a:lstStyle/>
          <a:p>
            <a:pPr marL="0" indent="0">
              <a:lnSpc>
                <a:spcPts val="2400"/>
              </a:lnSpc>
              <a:buNone/>
            </a:pPr>
            <a:r>
              <a:rPr lang="en-US" sz="1500" dirty="0">
                <a:solidFill>
                  <a:srgbClr val="D4D4D1"/>
                </a:solidFill>
                <a:latin typeface="Roboto" pitchFamily="34" charset="0"/>
                <a:ea typeface="Roboto" pitchFamily="34" charset="-122"/>
                <a:cs typeface="Roboto" pitchFamily="34" charset="-120"/>
              </a:rPr>
              <a:t>Alkylation and Acylation</a:t>
            </a:r>
            <a:endParaRPr lang="en-US" sz="1500" dirty="0"/>
          </a:p>
        </p:txBody>
      </p:sp>
      <p:sp>
        <p:nvSpPr>
          <p:cNvPr id="10" name="Text 7"/>
          <p:cNvSpPr/>
          <p:nvPr/>
        </p:nvSpPr>
        <p:spPr>
          <a:xfrm>
            <a:off x="7511415" y="5023842"/>
            <a:ext cx="6245543" cy="615553"/>
          </a:xfrm>
          <a:prstGeom prst="rect">
            <a:avLst/>
          </a:prstGeom>
          <a:noFill/>
          <a:ln/>
        </p:spPr>
        <p:txBody>
          <a:bodyPr wrap="square" lIns="0" tIns="0" rIns="0" bIns="0" rtlCol="0" anchor="t"/>
          <a:lstStyle/>
          <a:p>
            <a:pPr marL="0" indent="0">
              <a:lnSpc>
                <a:spcPts val="2400"/>
              </a:lnSpc>
              <a:buNone/>
            </a:pPr>
            <a:r>
              <a:rPr lang="en-US" sz="1500" dirty="0">
                <a:solidFill>
                  <a:srgbClr val="D4D4D1"/>
                </a:solidFill>
                <a:latin typeface="Roboto" pitchFamily="34" charset="0"/>
                <a:ea typeface="Roboto" pitchFamily="34" charset="-122"/>
                <a:cs typeface="Roboto" pitchFamily="34" charset="-120"/>
              </a:rPr>
              <a:t>Carbanions can act as nucleophiles in alkylation and acylation reactions, introducing alkyl or acyl groups to organic substrates.</a:t>
            </a:r>
            <a:endParaRPr lang="en-US" sz="1500" dirty="0"/>
          </a:p>
        </p:txBody>
      </p:sp>
      <p:sp>
        <p:nvSpPr>
          <p:cNvPr id="11" name="Shape 8"/>
          <p:cNvSpPr/>
          <p:nvPr/>
        </p:nvSpPr>
        <p:spPr>
          <a:xfrm>
            <a:off x="681038" y="5762387"/>
            <a:ext cx="13268325" cy="861536"/>
          </a:xfrm>
          <a:prstGeom prst="rect">
            <a:avLst/>
          </a:prstGeom>
          <a:solidFill>
            <a:srgbClr val="FFFFFF">
              <a:alpha val="4000"/>
            </a:srgbClr>
          </a:solidFill>
          <a:ln/>
        </p:spPr>
      </p:sp>
      <p:sp>
        <p:nvSpPr>
          <p:cNvPr id="12" name="Text 9"/>
          <p:cNvSpPr/>
          <p:nvPr/>
        </p:nvSpPr>
        <p:spPr>
          <a:xfrm>
            <a:off x="873443" y="5885378"/>
            <a:ext cx="6245543" cy="307777"/>
          </a:xfrm>
          <a:prstGeom prst="rect">
            <a:avLst/>
          </a:prstGeom>
          <a:noFill/>
          <a:ln/>
        </p:spPr>
        <p:txBody>
          <a:bodyPr wrap="none" lIns="0" tIns="0" rIns="0" bIns="0" rtlCol="0" anchor="t"/>
          <a:lstStyle/>
          <a:p>
            <a:pPr marL="0" indent="0">
              <a:lnSpc>
                <a:spcPts val="2400"/>
              </a:lnSpc>
              <a:buNone/>
            </a:pPr>
            <a:r>
              <a:rPr lang="en-US" sz="1500" dirty="0">
                <a:solidFill>
                  <a:srgbClr val="D4D4D1"/>
                </a:solidFill>
                <a:latin typeface="Roboto" pitchFamily="34" charset="0"/>
                <a:ea typeface="Roboto" pitchFamily="34" charset="-122"/>
                <a:cs typeface="Roboto" pitchFamily="34" charset="-120"/>
              </a:rPr>
              <a:t>Reduction and Homologation</a:t>
            </a:r>
            <a:endParaRPr lang="en-US" sz="1500" dirty="0"/>
          </a:p>
        </p:txBody>
      </p:sp>
      <p:sp>
        <p:nvSpPr>
          <p:cNvPr id="13" name="Text 10"/>
          <p:cNvSpPr/>
          <p:nvPr/>
        </p:nvSpPr>
        <p:spPr>
          <a:xfrm>
            <a:off x="7511415" y="5885378"/>
            <a:ext cx="6245543" cy="615553"/>
          </a:xfrm>
          <a:prstGeom prst="rect">
            <a:avLst/>
          </a:prstGeom>
          <a:noFill/>
          <a:ln/>
        </p:spPr>
        <p:txBody>
          <a:bodyPr wrap="square" lIns="0" tIns="0" rIns="0" bIns="0" rtlCol="0" anchor="t"/>
          <a:lstStyle/>
          <a:p>
            <a:pPr marL="0" indent="0">
              <a:lnSpc>
                <a:spcPts val="2400"/>
              </a:lnSpc>
              <a:buNone/>
            </a:pPr>
            <a:r>
              <a:rPr lang="en-US" sz="1500" dirty="0">
                <a:solidFill>
                  <a:srgbClr val="D4D4D1"/>
                </a:solidFill>
                <a:latin typeface="Roboto" pitchFamily="34" charset="0"/>
                <a:ea typeface="Roboto" pitchFamily="34" charset="-122"/>
                <a:cs typeface="Roboto" pitchFamily="34" charset="-120"/>
              </a:rPr>
              <a:t>Carbanions can be used in reduction reactions, such as the Wolff-Kishner reduction, and in homologation reactions to extend carbon chains.</a:t>
            </a:r>
            <a:endParaRPr lang="en-US" sz="1500" dirty="0"/>
          </a:p>
        </p:txBody>
      </p:sp>
      <p:sp>
        <p:nvSpPr>
          <p:cNvPr id="14" name="Shape 11"/>
          <p:cNvSpPr/>
          <p:nvPr/>
        </p:nvSpPr>
        <p:spPr>
          <a:xfrm>
            <a:off x="681038" y="6623923"/>
            <a:ext cx="13268325" cy="861536"/>
          </a:xfrm>
          <a:prstGeom prst="rect">
            <a:avLst/>
          </a:prstGeom>
          <a:solidFill>
            <a:srgbClr val="000000">
              <a:alpha val="4000"/>
            </a:srgbClr>
          </a:solidFill>
          <a:ln/>
        </p:spPr>
      </p:sp>
      <p:sp>
        <p:nvSpPr>
          <p:cNvPr id="15" name="Text 12"/>
          <p:cNvSpPr/>
          <p:nvPr/>
        </p:nvSpPr>
        <p:spPr>
          <a:xfrm>
            <a:off x="873443" y="6746915"/>
            <a:ext cx="6245543" cy="307777"/>
          </a:xfrm>
          <a:prstGeom prst="rect">
            <a:avLst/>
          </a:prstGeom>
          <a:noFill/>
          <a:ln/>
        </p:spPr>
        <p:txBody>
          <a:bodyPr wrap="none" lIns="0" tIns="0" rIns="0" bIns="0" rtlCol="0" anchor="t"/>
          <a:lstStyle/>
          <a:p>
            <a:pPr marL="0" indent="0">
              <a:lnSpc>
                <a:spcPts val="2400"/>
              </a:lnSpc>
              <a:buNone/>
            </a:pPr>
            <a:r>
              <a:rPr lang="en-US" sz="1500" dirty="0">
                <a:solidFill>
                  <a:srgbClr val="D4D4D1"/>
                </a:solidFill>
                <a:latin typeface="Roboto" pitchFamily="34" charset="0"/>
                <a:ea typeface="Roboto" pitchFamily="34" charset="-122"/>
                <a:cs typeface="Roboto" pitchFamily="34" charset="-120"/>
              </a:rPr>
              <a:t>Anionic Cyclization</a:t>
            </a:r>
            <a:endParaRPr lang="en-US" sz="1500" dirty="0"/>
          </a:p>
        </p:txBody>
      </p:sp>
      <p:sp>
        <p:nvSpPr>
          <p:cNvPr id="16" name="Text 13"/>
          <p:cNvSpPr/>
          <p:nvPr/>
        </p:nvSpPr>
        <p:spPr>
          <a:xfrm>
            <a:off x="7511415" y="6746915"/>
            <a:ext cx="6245543" cy="615553"/>
          </a:xfrm>
          <a:prstGeom prst="rect">
            <a:avLst/>
          </a:prstGeom>
          <a:noFill/>
          <a:ln/>
        </p:spPr>
        <p:txBody>
          <a:bodyPr wrap="square" lIns="0" tIns="0" rIns="0" bIns="0" rtlCol="0" anchor="t"/>
          <a:lstStyle/>
          <a:p>
            <a:pPr marL="0" indent="0">
              <a:lnSpc>
                <a:spcPts val="2400"/>
              </a:lnSpc>
              <a:buNone/>
            </a:pPr>
            <a:r>
              <a:rPr lang="en-US" sz="1500" dirty="0">
                <a:solidFill>
                  <a:srgbClr val="D4D4D1"/>
                </a:solidFill>
                <a:latin typeface="Roboto" pitchFamily="34" charset="0"/>
                <a:ea typeface="Roboto" pitchFamily="34" charset="-122"/>
                <a:cs typeface="Roboto" pitchFamily="34" charset="-120"/>
              </a:rPr>
              <a:t>Carbanion-mediated cyclization reactions, like the Dieckmann condensation, can be used to construct cyclic organic compounds.</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995607"/>
            <a:ext cx="9071134" cy="708779"/>
          </a:xfrm>
          <a:prstGeom prst="rect">
            <a:avLst/>
          </a:prstGeom>
          <a:noFill/>
          <a:ln/>
        </p:spPr>
        <p:txBody>
          <a:bodyPr wrap="none" lIns="0" tIns="0" rIns="0" bIns="0" rtlCol="0" anchor="t"/>
          <a:lstStyle/>
          <a:p>
            <a:pPr marL="0" indent="0">
              <a:lnSpc>
                <a:spcPts val="5550"/>
              </a:lnSpc>
              <a:buNone/>
            </a:pPr>
            <a:r>
              <a:rPr lang="en-US" sz="4450" dirty="0">
                <a:solidFill>
                  <a:srgbClr val="F3F3F2"/>
                </a:solidFill>
                <a:latin typeface="IBM Plex Sans" pitchFamily="34" charset="0"/>
                <a:ea typeface="IBM Plex Sans" pitchFamily="34" charset="-122"/>
                <a:cs typeface="IBM Plex Sans" pitchFamily="34" charset="-120"/>
              </a:rPr>
              <a:t>Biological Relevance of Carbanions</a:t>
            </a:r>
            <a:endParaRPr lang="en-US" sz="4450" dirty="0"/>
          </a:p>
        </p:txBody>
      </p:sp>
      <p:sp>
        <p:nvSpPr>
          <p:cNvPr id="3" name="Text 1"/>
          <p:cNvSpPr/>
          <p:nvPr/>
        </p:nvSpPr>
        <p:spPr>
          <a:xfrm>
            <a:off x="793790" y="3271361"/>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3F3F2"/>
                </a:solidFill>
                <a:latin typeface="IBM Plex Sans" pitchFamily="34" charset="0"/>
                <a:ea typeface="IBM Plex Sans" pitchFamily="34" charset="-122"/>
                <a:cs typeface="IBM Plex Sans" pitchFamily="34" charset="-120"/>
              </a:rPr>
              <a:t>Enzymatic Reactions</a:t>
            </a:r>
            <a:endParaRPr lang="en-US" sz="2200" dirty="0"/>
          </a:p>
        </p:txBody>
      </p:sp>
      <p:sp>
        <p:nvSpPr>
          <p:cNvPr id="4" name="Text 2"/>
          <p:cNvSpPr/>
          <p:nvPr/>
        </p:nvSpPr>
        <p:spPr>
          <a:xfrm>
            <a:off x="793790" y="3852505"/>
            <a:ext cx="3978116" cy="1814513"/>
          </a:xfrm>
          <a:prstGeom prst="rect">
            <a:avLst/>
          </a:prstGeom>
          <a:noFill/>
          <a:ln/>
        </p:spPr>
        <p:txBody>
          <a:bodyPr wrap="square" lIns="0" tIns="0" rIns="0" bIns="0" rtlCol="0" anchor="t"/>
          <a:lstStyle/>
          <a:p>
            <a:pPr marL="0" indent="0">
              <a:lnSpc>
                <a:spcPts val="2850"/>
              </a:lnSpc>
              <a:buNone/>
            </a:pPr>
            <a:r>
              <a:rPr lang="en-US" sz="1750" dirty="0">
                <a:solidFill>
                  <a:srgbClr val="D4D4D1"/>
                </a:solidFill>
                <a:latin typeface="Roboto" pitchFamily="34" charset="0"/>
                <a:ea typeface="Roboto" pitchFamily="34" charset="-122"/>
                <a:cs typeface="Roboto" pitchFamily="34" charset="-120"/>
              </a:rPr>
              <a:t>Carbanions can be involved as intermediates in various enzymatic transformations, such as decarboxylation and retro-aldol reactions.</a:t>
            </a:r>
            <a:endParaRPr lang="en-US" sz="1750" dirty="0"/>
          </a:p>
        </p:txBody>
      </p:sp>
      <p:sp>
        <p:nvSpPr>
          <p:cNvPr id="5" name="Text 3"/>
          <p:cNvSpPr/>
          <p:nvPr/>
        </p:nvSpPr>
        <p:spPr>
          <a:xfrm>
            <a:off x="5332928" y="3271361"/>
            <a:ext cx="2835235" cy="354330"/>
          </a:xfrm>
          <a:prstGeom prst="rect">
            <a:avLst/>
          </a:prstGeom>
          <a:noFill/>
          <a:ln/>
        </p:spPr>
        <p:txBody>
          <a:bodyPr wrap="none" lIns="0" tIns="0" rIns="0" bIns="0" rtlCol="0" anchor="t"/>
          <a:lstStyle/>
          <a:p>
            <a:pPr marL="0" indent="0">
              <a:lnSpc>
                <a:spcPts val="2750"/>
              </a:lnSpc>
              <a:buNone/>
            </a:pPr>
            <a:r>
              <a:rPr lang="en-US" sz="2200" dirty="0">
                <a:solidFill>
                  <a:srgbClr val="F3F3F2"/>
                </a:solidFill>
                <a:latin typeface="IBM Plex Sans" pitchFamily="34" charset="0"/>
                <a:ea typeface="IBM Plex Sans" pitchFamily="34" charset="-122"/>
                <a:cs typeface="IBM Plex Sans" pitchFamily="34" charset="-120"/>
              </a:rPr>
              <a:t>Metabolic Pathways</a:t>
            </a:r>
            <a:endParaRPr lang="en-US" sz="2200" dirty="0"/>
          </a:p>
        </p:txBody>
      </p:sp>
      <p:sp>
        <p:nvSpPr>
          <p:cNvPr id="6" name="Text 4"/>
          <p:cNvSpPr/>
          <p:nvPr/>
        </p:nvSpPr>
        <p:spPr>
          <a:xfrm>
            <a:off x="5332928" y="3852505"/>
            <a:ext cx="3978116" cy="1451610"/>
          </a:xfrm>
          <a:prstGeom prst="rect">
            <a:avLst/>
          </a:prstGeom>
          <a:noFill/>
          <a:ln/>
        </p:spPr>
        <p:txBody>
          <a:bodyPr wrap="square" lIns="0" tIns="0" rIns="0" bIns="0" rtlCol="0" anchor="t"/>
          <a:lstStyle/>
          <a:p>
            <a:pPr marL="0" indent="0">
              <a:lnSpc>
                <a:spcPts val="2850"/>
              </a:lnSpc>
              <a:buNone/>
            </a:pPr>
            <a:r>
              <a:rPr lang="en-US" sz="1750" dirty="0">
                <a:solidFill>
                  <a:srgbClr val="D4D4D1"/>
                </a:solidFill>
                <a:latin typeface="Roboto" pitchFamily="34" charset="0"/>
                <a:ea typeface="Roboto" pitchFamily="34" charset="-122"/>
                <a:cs typeface="Roboto" pitchFamily="34" charset="-120"/>
              </a:rPr>
              <a:t>Carbanion species play a role in certain metabolic pathways, including the biosynthesis of lipids, amino acids, and secondary metabolites.</a:t>
            </a:r>
            <a:endParaRPr lang="en-US" sz="1750" dirty="0"/>
          </a:p>
        </p:txBody>
      </p:sp>
      <p:sp>
        <p:nvSpPr>
          <p:cNvPr id="7" name="Text 5"/>
          <p:cNvSpPr/>
          <p:nvPr/>
        </p:nvSpPr>
        <p:spPr>
          <a:xfrm>
            <a:off x="9872067" y="3271361"/>
            <a:ext cx="3723561" cy="354330"/>
          </a:xfrm>
          <a:prstGeom prst="rect">
            <a:avLst/>
          </a:prstGeom>
          <a:noFill/>
          <a:ln/>
        </p:spPr>
        <p:txBody>
          <a:bodyPr wrap="none" lIns="0" tIns="0" rIns="0" bIns="0" rtlCol="0" anchor="t"/>
          <a:lstStyle/>
          <a:p>
            <a:pPr marL="0" indent="0">
              <a:lnSpc>
                <a:spcPts val="2750"/>
              </a:lnSpc>
              <a:buNone/>
            </a:pPr>
            <a:r>
              <a:rPr lang="en-US" sz="2200" dirty="0">
                <a:solidFill>
                  <a:srgbClr val="F3F3F2"/>
                </a:solidFill>
                <a:latin typeface="IBM Plex Sans" pitchFamily="34" charset="0"/>
                <a:ea typeface="IBM Plex Sans" pitchFamily="34" charset="-122"/>
                <a:cs typeface="IBM Plex Sans" pitchFamily="34" charset="-120"/>
              </a:rPr>
              <a:t>Pharmaceutical Applications</a:t>
            </a:r>
            <a:endParaRPr lang="en-US" sz="2200" dirty="0"/>
          </a:p>
        </p:txBody>
      </p:sp>
      <p:sp>
        <p:nvSpPr>
          <p:cNvPr id="8" name="Text 6"/>
          <p:cNvSpPr/>
          <p:nvPr/>
        </p:nvSpPr>
        <p:spPr>
          <a:xfrm>
            <a:off x="9872067" y="3852505"/>
            <a:ext cx="3978116" cy="2177415"/>
          </a:xfrm>
          <a:prstGeom prst="rect">
            <a:avLst/>
          </a:prstGeom>
          <a:noFill/>
          <a:ln/>
        </p:spPr>
        <p:txBody>
          <a:bodyPr wrap="square" lIns="0" tIns="0" rIns="0" bIns="0" rtlCol="0" anchor="t"/>
          <a:lstStyle/>
          <a:p>
            <a:pPr marL="0" indent="0">
              <a:lnSpc>
                <a:spcPts val="2850"/>
              </a:lnSpc>
              <a:buNone/>
            </a:pPr>
            <a:r>
              <a:rPr lang="en-US" sz="1750" dirty="0">
                <a:solidFill>
                  <a:srgbClr val="D4D4D1"/>
                </a:solidFill>
                <a:latin typeface="Roboto" pitchFamily="34" charset="0"/>
                <a:ea typeface="Roboto" pitchFamily="34" charset="-122"/>
                <a:cs typeface="Roboto" pitchFamily="34" charset="-120"/>
              </a:rPr>
              <a:t>Understanding the reactivity and stability of carbanions is crucial in the design and development of pharmaceuticals, as they can be involved in drug metabolism and action.</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49379" y="760809"/>
            <a:ext cx="7645241" cy="1338263"/>
          </a:xfrm>
          <a:prstGeom prst="rect">
            <a:avLst/>
          </a:prstGeom>
          <a:noFill/>
          <a:ln/>
        </p:spPr>
        <p:txBody>
          <a:bodyPr wrap="square" lIns="0" tIns="0" rIns="0" bIns="0" rtlCol="0" anchor="t"/>
          <a:lstStyle/>
          <a:p>
            <a:pPr marL="0" indent="0">
              <a:lnSpc>
                <a:spcPts val="5250"/>
              </a:lnSpc>
              <a:buNone/>
            </a:pPr>
            <a:r>
              <a:rPr lang="en-US" sz="4200" dirty="0">
                <a:solidFill>
                  <a:srgbClr val="F3F3F2"/>
                </a:solidFill>
                <a:latin typeface="IBM Plex Sans" pitchFamily="34" charset="0"/>
                <a:ea typeface="IBM Plex Sans" pitchFamily="34" charset="-122"/>
                <a:cs typeface="IBM Plex Sans" pitchFamily="34" charset="-120"/>
              </a:rPr>
              <a:t>Conclusion and Future Perspectives</a:t>
            </a:r>
            <a:endParaRPr lang="en-US" sz="4200" dirty="0"/>
          </a:p>
        </p:txBody>
      </p:sp>
      <p:sp>
        <p:nvSpPr>
          <p:cNvPr id="4" name="Shape 1"/>
          <p:cNvSpPr/>
          <p:nvPr/>
        </p:nvSpPr>
        <p:spPr>
          <a:xfrm>
            <a:off x="749379" y="2661047"/>
            <a:ext cx="481727" cy="481727"/>
          </a:xfrm>
          <a:prstGeom prst="roundRect">
            <a:avLst>
              <a:gd name="adj" fmla="val 6668"/>
            </a:avLst>
          </a:prstGeom>
          <a:solidFill>
            <a:srgbClr val="484B51"/>
          </a:solidFill>
          <a:ln/>
        </p:spPr>
      </p:sp>
      <p:sp>
        <p:nvSpPr>
          <p:cNvPr id="5" name="Text 2"/>
          <p:cNvSpPr/>
          <p:nvPr/>
        </p:nvSpPr>
        <p:spPr>
          <a:xfrm>
            <a:off x="893802" y="2741295"/>
            <a:ext cx="192762" cy="321231"/>
          </a:xfrm>
          <a:prstGeom prst="rect">
            <a:avLst/>
          </a:prstGeom>
          <a:noFill/>
          <a:ln/>
        </p:spPr>
        <p:txBody>
          <a:bodyPr wrap="none" lIns="0" tIns="0" rIns="0" bIns="0" rtlCol="0" anchor="t"/>
          <a:lstStyle/>
          <a:p>
            <a:pPr marL="0" indent="0" algn="ctr">
              <a:lnSpc>
                <a:spcPts val="2500"/>
              </a:lnSpc>
              <a:buNone/>
            </a:pPr>
            <a:r>
              <a:rPr lang="en-US" sz="2500" dirty="0">
                <a:solidFill>
                  <a:srgbClr val="D4D4D1"/>
                </a:solidFill>
                <a:latin typeface="IBM Plex Sans" pitchFamily="34" charset="0"/>
                <a:ea typeface="IBM Plex Sans" pitchFamily="34" charset="-122"/>
                <a:cs typeface="IBM Plex Sans" pitchFamily="34" charset="-120"/>
              </a:rPr>
              <a:t>1</a:t>
            </a:r>
            <a:endParaRPr lang="en-US" sz="2500" dirty="0"/>
          </a:p>
        </p:txBody>
      </p:sp>
      <p:sp>
        <p:nvSpPr>
          <p:cNvPr id="6" name="Text 3"/>
          <p:cNvSpPr/>
          <p:nvPr/>
        </p:nvSpPr>
        <p:spPr>
          <a:xfrm>
            <a:off x="1445181" y="2661047"/>
            <a:ext cx="3019782" cy="669131"/>
          </a:xfrm>
          <a:prstGeom prst="rect">
            <a:avLst/>
          </a:prstGeom>
          <a:noFill/>
          <a:ln/>
        </p:spPr>
        <p:txBody>
          <a:bodyPr wrap="square" lIns="0" tIns="0" rIns="0" bIns="0" rtlCol="0" anchor="t"/>
          <a:lstStyle/>
          <a:p>
            <a:pPr marL="0" indent="0">
              <a:lnSpc>
                <a:spcPts val="2600"/>
              </a:lnSpc>
              <a:buNone/>
            </a:pPr>
            <a:r>
              <a:rPr lang="en-US" sz="2100" dirty="0">
                <a:solidFill>
                  <a:srgbClr val="D4D4D1"/>
                </a:solidFill>
                <a:latin typeface="IBM Plex Sans" pitchFamily="34" charset="0"/>
                <a:ea typeface="IBM Plex Sans" pitchFamily="34" charset="-122"/>
                <a:cs typeface="IBM Plex Sans" pitchFamily="34" charset="-120"/>
              </a:rPr>
              <a:t>Significance of Carbanions</a:t>
            </a:r>
            <a:endParaRPr lang="en-US" sz="2100" dirty="0"/>
          </a:p>
        </p:txBody>
      </p:sp>
      <p:sp>
        <p:nvSpPr>
          <p:cNvPr id="7" name="Text 4"/>
          <p:cNvSpPr/>
          <p:nvPr/>
        </p:nvSpPr>
        <p:spPr>
          <a:xfrm>
            <a:off x="1445181" y="3458647"/>
            <a:ext cx="3019782" cy="1713309"/>
          </a:xfrm>
          <a:prstGeom prst="rect">
            <a:avLst/>
          </a:prstGeom>
          <a:noFill/>
          <a:ln/>
        </p:spPr>
        <p:txBody>
          <a:bodyPr wrap="square" lIns="0" tIns="0" rIns="0" bIns="0" rtlCol="0" anchor="t"/>
          <a:lstStyle/>
          <a:p>
            <a:pPr marL="0" indent="0">
              <a:lnSpc>
                <a:spcPts val="2650"/>
              </a:lnSpc>
              <a:buNone/>
            </a:pPr>
            <a:r>
              <a:rPr lang="en-US" sz="1650" dirty="0">
                <a:solidFill>
                  <a:srgbClr val="D4D4D1"/>
                </a:solidFill>
                <a:latin typeface="Roboto" pitchFamily="34" charset="0"/>
                <a:ea typeface="Roboto" pitchFamily="34" charset="-122"/>
                <a:cs typeface="Roboto" pitchFamily="34" charset="-120"/>
              </a:rPr>
              <a:t>Carbanions are fundamental reactive intermediates in organic chemistry, with a wide range of synthetic and biological applications.</a:t>
            </a:r>
            <a:endParaRPr lang="en-US" sz="1650" dirty="0"/>
          </a:p>
        </p:txBody>
      </p:sp>
      <p:sp>
        <p:nvSpPr>
          <p:cNvPr id="8" name="Shape 5"/>
          <p:cNvSpPr/>
          <p:nvPr/>
        </p:nvSpPr>
        <p:spPr>
          <a:xfrm>
            <a:off x="4679037" y="2661047"/>
            <a:ext cx="481727" cy="481727"/>
          </a:xfrm>
          <a:prstGeom prst="roundRect">
            <a:avLst>
              <a:gd name="adj" fmla="val 6668"/>
            </a:avLst>
          </a:prstGeom>
          <a:solidFill>
            <a:srgbClr val="484B51"/>
          </a:solidFill>
          <a:ln/>
        </p:spPr>
      </p:sp>
      <p:sp>
        <p:nvSpPr>
          <p:cNvPr id="9" name="Text 6"/>
          <p:cNvSpPr/>
          <p:nvPr/>
        </p:nvSpPr>
        <p:spPr>
          <a:xfrm>
            <a:off x="4823460" y="2741295"/>
            <a:ext cx="192762" cy="321231"/>
          </a:xfrm>
          <a:prstGeom prst="rect">
            <a:avLst/>
          </a:prstGeom>
          <a:noFill/>
          <a:ln/>
        </p:spPr>
        <p:txBody>
          <a:bodyPr wrap="none" lIns="0" tIns="0" rIns="0" bIns="0" rtlCol="0" anchor="t"/>
          <a:lstStyle/>
          <a:p>
            <a:pPr marL="0" indent="0" algn="ctr">
              <a:lnSpc>
                <a:spcPts val="2500"/>
              </a:lnSpc>
              <a:buNone/>
            </a:pPr>
            <a:r>
              <a:rPr lang="en-US" sz="2500" dirty="0">
                <a:solidFill>
                  <a:srgbClr val="D4D4D1"/>
                </a:solidFill>
                <a:latin typeface="IBM Plex Sans" pitchFamily="34" charset="0"/>
                <a:ea typeface="IBM Plex Sans" pitchFamily="34" charset="-122"/>
                <a:cs typeface="IBM Plex Sans" pitchFamily="34" charset="-120"/>
              </a:rPr>
              <a:t>2</a:t>
            </a:r>
            <a:endParaRPr lang="en-US" sz="2500" dirty="0"/>
          </a:p>
        </p:txBody>
      </p:sp>
      <p:sp>
        <p:nvSpPr>
          <p:cNvPr id="10" name="Text 7"/>
          <p:cNvSpPr/>
          <p:nvPr/>
        </p:nvSpPr>
        <p:spPr>
          <a:xfrm>
            <a:off x="5374838" y="2661047"/>
            <a:ext cx="2676644" cy="334566"/>
          </a:xfrm>
          <a:prstGeom prst="rect">
            <a:avLst/>
          </a:prstGeom>
          <a:noFill/>
          <a:ln/>
        </p:spPr>
        <p:txBody>
          <a:bodyPr wrap="none" lIns="0" tIns="0" rIns="0" bIns="0" rtlCol="0" anchor="t"/>
          <a:lstStyle/>
          <a:p>
            <a:pPr marL="0" indent="0">
              <a:lnSpc>
                <a:spcPts val="2600"/>
              </a:lnSpc>
              <a:buNone/>
            </a:pPr>
            <a:r>
              <a:rPr lang="en-US" sz="2100" dirty="0">
                <a:solidFill>
                  <a:srgbClr val="D4D4D1"/>
                </a:solidFill>
                <a:latin typeface="IBM Plex Sans" pitchFamily="34" charset="0"/>
                <a:ea typeface="IBM Plex Sans" pitchFamily="34" charset="-122"/>
                <a:cs typeface="IBM Plex Sans" pitchFamily="34" charset="-120"/>
              </a:rPr>
              <a:t>Ongoing Research</a:t>
            </a:r>
            <a:endParaRPr lang="en-US" sz="2100" dirty="0"/>
          </a:p>
        </p:txBody>
      </p:sp>
      <p:sp>
        <p:nvSpPr>
          <p:cNvPr id="11" name="Text 8"/>
          <p:cNvSpPr/>
          <p:nvPr/>
        </p:nvSpPr>
        <p:spPr>
          <a:xfrm>
            <a:off x="5374838" y="3124081"/>
            <a:ext cx="3019782" cy="2055971"/>
          </a:xfrm>
          <a:prstGeom prst="rect">
            <a:avLst/>
          </a:prstGeom>
          <a:noFill/>
          <a:ln/>
        </p:spPr>
        <p:txBody>
          <a:bodyPr wrap="square" lIns="0" tIns="0" rIns="0" bIns="0" rtlCol="0" anchor="t"/>
          <a:lstStyle/>
          <a:p>
            <a:pPr marL="0" indent="0">
              <a:lnSpc>
                <a:spcPts val="2650"/>
              </a:lnSpc>
              <a:buNone/>
            </a:pPr>
            <a:r>
              <a:rPr lang="en-US" sz="1650" dirty="0">
                <a:solidFill>
                  <a:srgbClr val="D4D4D1"/>
                </a:solidFill>
                <a:latin typeface="Roboto" pitchFamily="34" charset="0"/>
                <a:ea typeface="Roboto" pitchFamily="34" charset="-122"/>
                <a:cs typeface="Roboto" pitchFamily="34" charset="-120"/>
              </a:rPr>
              <a:t>Ongoing research aims to further understand the stability, reactivity, and novel applications of carbanions in various fields, including organic synthesis and chemical biology.</a:t>
            </a:r>
            <a:endParaRPr lang="en-US" sz="1650" dirty="0"/>
          </a:p>
        </p:txBody>
      </p:sp>
      <p:sp>
        <p:nvSpPr>
          <p:cNvPr id="12" name="Shape 9"/>
          <p:cNvSpPr/>
          <p:nvPr/>
        </p:nvSpPr>
        <p:spPr>
          <a:xfrm>
            <a:off x="749379" y="5634990"/>
            <a:ext cx="481727" cy="481727"/>
          </a:xfrm>
          <a:prstGeom prst="roundRect">
            <a:avLst>
              <a:gd name="adj" fmla="val 6668"/>
            </a:avLst>
          </a:prstGeom>
          <a:solidFill>
            <a:srgbClr val="484B51"/>
          </a:solidFill>
          <a:ln/>
        </p:spPr>
      </p:sp>
      <p:sp>
        <p:nvSpPr>
          <p:cNvPr id="13" name="Text 10"/>
          <p:cNvSpPr/>
          <p:nvPr/>
        </p:nvSpPr>
        <p:spPr>
          <a:xfrm>
            <a:off x="893802" y="5715238"/>
            <a:ext cx="192762" cy="321231"/>
          </a:xfrm>
          <a:prstGeom prst="rect">
            <a:avLst/>
          </a:prstGeom>
          <a:noFill/>
          <a:ln/>
        </p:spPr>
        <p:txBody>
          <a:bodyPr wrap="none" lIns="0" tIns="0" rIns="0" bIns="0" rtlCol="0" anchor="t"/>
          <a:lstStyle/>
          <a:p>
            <a:pPr marL="0" indent="0" algn="ctr">
              <a:lnSpc>
                <a:spcPts val="2500"/>
              </a:lnSpc>
              <a:buNone/>
            </a:pPr>
            <a:r>
              <a:rPr lang="en-US" sz="2500" dirty="0">
                <a:solidFill>
                  <a:srgbClr val="D4D4D1"/>
                </a:solidFill>
                <a:latin typeface="IBM Plex Sans" pitchFamily="34" charset="0"/>
                <a:ea typeface="IBM Plex Sans" pitchFamily="34" charset="-122"/>
                <a:cs typeface="IBM Plex Sans" pitchFamily="34" charset="-120"/>
              </a:rPr>
              <a:t>3</a:t>
            </a:r>
            <a:endParaRPr lang="en-US" sz="2500" dirty="0"/>
          </a:p>
        </p:txBody>
      </p:sp>
      <p:sp>
        <p:nvSpPr>
          <p:cNvPr id="14" name="Text 11"/>
          <p:cNvSpPr/>
          <p:nvPr/>
        </p:nvSpPr>
        <p:spPr>
          <a:xfrm>
            <a:off x="1445181" y="5634990"/>
            <a:ext cx="2676644" cy="334566"/>
          </a:xfrm>
          <a:prstGeom prst="rect">
            <a:avLst/>
          </a:prstGeom>
          <a:noFill/>
          <a:ln/>
        </p:spPr>
        <p:txBody>
          <a:bodyPr wrap="none" lIns="0" tIns="0" rIns="0" bIns="0" rtlCol="0" anchor="t"/>
          <a:lstStyle/>
          <a:p>
            <a:pPr marL="0" indent="0">
              <a:lnSpc>
                <a:spcPts val="2600"/>
              </a:lnSpc>
              <a:buNone/>
            </a:pPr>
            <a:r>
              <a:rPr lang="en-US" sz="2100" dirty="0">
                <a:solidFill>
                  <a:srgbClr val="D4D4D1"/>
                </a:solidFill>
                <a:latin typeface="IBM Plex Sans" pitchFamily="34" charset="0"/>
                <a:ea typeface="IBM Plex Sans" pitchFamily="34" charset="-122"/>
                <a:cs typeface="IBM Plex Sans" pitchFamily="34" charset="-120"/>
              </a:rPr>
              <a:t>Future Outlook</a:t>
            </a:r>
            <a:endParaRPr lang="en-US" sz="2100" dirty="0"/>
          </a:p>
        </p:txBody>
      </p:sp>
      <p:sp>
        <p:nvSpPr>
          <p:cNvPr id="15" name="Text 12"/>
          <p:cNvSpPr/>
          <p:nvPr/>
        </p:nvSpPr>
        <p:spPr>
          <a:xfrm>
            <a:off x="1445181" y="6098024"/>
            <a:ext cx="6949440" cy="1370647"/>
          </a:xfrm>
          <a:prstGeom prst="rect">
            <a:avLst/>
          </a:prstGeom>
          <a:noFill/>
          <a:ln/>
        </p:spPr>
        <p:txBody>
          <a:bodyPr wrap="square" lIns="0" tIns="0" rIns="0" bIns="0" rtlCol="0" anchor="t"/>
          <a:lstStyle/>
          <a:p>
            <a:pPr marL="0" indent="0">
              <a:lnSpc>
                <a:spcPts val="2650"/>
              </a:lnSpc>
              <a:buNone/>
            </a:pPr>
            <a:r>
              <a:rPr lang="en-US" sz="1650" dirty="0">
                <a:solidFill>
                  <a:srgbClr val="D4D4D1"/>
                </a:solidFill>
                <a:latin typeface="Roboto" pitchFamily="34" charset="0"/>
                <a:ea typeface="Roboto" pitchFamily="34" charset="-122"/>
                <a:cs typeface="Roboto" pitchFamily="34" charset="-120"/>
              </a:rPr>
              <a:t>The continued exploration of carbanion chemistry will lead to the development of more efficient and selective synthetic methodologies, as well as the discovery of new biological processes involving these reactive species.</a:t>
            </a:r>
            <a:endParaRPr lang="en-US" sz="1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916239393856</cp:lastModifiedBy>
  <cp:revision>3</cp:revision>
  <dcterms:created xsi:type="dcterms:W3CDTF">2024-09-20T16:18:30Z</dcterms:created>
  <dcterms:modified xsi:type="dcterms:W3CDTF">2025-01-27T14:39:48Z</dcterms:modified>
</cp:coreProperties>
</file>