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319599" y="2673548"/>
            <a:ext cx="6107549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561"/>
              </a:lnSpc>
              <a:buNone/>
            </a:pPr>
            <a:r>
              <a:rPr lang="en-US" sz="5249" b="1" spc="-157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Location of Industry</a:t>
            </a:r>
            <a:endParaRPr lang="en-US" sz="5249" dirty="0"/>
          </a:p>
        </p:txBody>
      </p:sp>
      <p:sp>
        <p:nvSpPr>
          <p:cNvPr id="5" name="Text 3"/>
          <p:cNvSpPr/>
          <p:nvPr/>
        </p:nvSpPr>
        <p:spPr>
          <a:xfrm>
            <a:off x="6319599" y="3840004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the importance of location in the industrial sector. Discover the factors influencing industry location decisions and the advantages and disadvantages of different locations.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6319599" y="5156121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7219" y="5163741"/>
            <a:ext cx="340162" cy="34016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786086" y="5161598"/>
            <a:ext cx="2518529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Dr.Hardeep Kaur</a:t>
            </a:r>
            <a:endParaRPr lang="en-US" sz="2187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10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668072"/>
            <a:ext cx="957905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Factors Influencing Industry Location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3695700"/>
            <a:ext cx="10199013" cy="3998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marL="342900" indent="-342900">
              <a:lnSpc>
                <a:spcPts val="3149"/>
              </a:lnSpc>
              <a:buSzPct val="100000"/>
              <a:buChar char="•"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Proximity to raw materials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393394" y="4184332"/>
            <a:ext cx="10199013" cy="3998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marL="342900" indent="-342900">
              <a:lnSpc>
                <a:spcPts val="3149"/>
              </a:lnSpc>
              <a:buSzPct val="100000"/>
              <a:buChar char="•"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Access to transportation networks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2393394" y="4672965"/>
            <a:ext cx="10199013" cy="3998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marL="342900" indent="-342900">
              <a:lnSpc>
                <a:spcPts val="3149"/>
              </a:lnSpc>
              <a:buSzPct val="100000"/>
              <a:buChar char="•"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Availability of skilled labor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2393394" y="5161598"/>
            <a:ext cx="10199013" cy="3998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marL="342900" indent="-342900">
              <a:lnSpc>
                <a:spcPts val="3149"/>
              </a:lnSpc>
              <a:buSzPct val="100000"/>
              <a:buChar char="•"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demand and target audience</a:t>
            </a:r>
            <a:endParaRPr lang="en-US" sz="1750" dirty="0"/>
          </a:p>
        </p:txBody>
      </p:sp>
      <p:pic>
        <p:nvPicPr>
          <p:cNvPr id="11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511379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Advantages and Disadvantages of Different Locations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3344466"/>
            <a:ext cx="3370064" cy="3373636"/>
          </a:xfrm>
          <a:prstGeom prst="roundRect">
            <a:avLst>
              <a:gd name="adj" fmla="val 296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73975" y="358044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Urban Areas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73975" y="4149804"/>
            <a:ext cx="289810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Pros: Access to a large consumer market and skilled workforce.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2273975" y="5415915"/>
            <a:ext cx="289810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Cons: Higher costs, competition, and congestion.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630228" y="3344466"/>
            <a:ext cx="3370064" cy="3373636"/>
          </a:xfrm>
          <a:prstGeom prst="roundRect">
            <a:avLst>
              <a:gd name="adj" fmla="val 296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866209" y="358044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Rural Areas</a:t>
            </a:r>
            <a:endParaRPr lang="en-US" sz="2187" dirty="0"/>
          </a:p>
        </p:txBody>
      </p:sp>
      <p:sp>
        <p:nvSpPr>
          <p:cNvPr id="11" name="Text 9"/>
          <p:cNvSpPr/>
          <p:nvPr/>
        </p:nvSpPr>
        <p:spPr>
          <a:xfrm>
            <a:off x="5866209" y="4149804"/>
            <a:ext cx="289810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Pros: Lower costs, ample space, and potential for tax incentives.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866209" y="5415915"/>
            <a:ext cx="289810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Cons: Limited access to resources and skilled labor.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9222462" y="3344466"/>
            <a:ext cx="3370064" cy="3373636"/>
          </a:xfrm>
          <a:prstGeom prst="roundRect">
            <a:avLst>
              <a:gd name="adj" fmla="val 296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458444" y="358044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Coastal Areas</a:t>
            </a:r>
            <a:endParaRPr lang="en-US" sz="2187" dirty="0"/>
          </a:p>
        </p:txBody>
      </p:sp>
      <p:sp>
        <p:nvSpPr>
          <p:cNvPr id="15" name="Text 13"/>
          <p:cNvSpPr/>
          <p:nvPr/>
        </p:nvSpPr>
        <p:spPr>
          <a:xfrm>
            <a:off x="9458444" y="4149804"/>
            <a:ext cx="289810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Pros: Access to ports, shipping routes, and trade opportunities.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9458444" y="5415915"/>
            <a:ext cx="289810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Cons: Vulnerability to natural disasters and higher insurance costs.</a:t>
            </a:r>
            <a:endParaRPr lang="en-US" sz="1750" dirty="0"/>
          </a:p>
        </p:txBody>
      </p:sp>
      <p:pic>
        <p:nvPicPr>
          <p:cNvPr id="17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867727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 Studies of Successful Industry Locations</a:t>
            </a:r>
            <a:endParaRPr lang="en-US" sz="4374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7993" y="2700814"/>
            <a:ext cx="3295888" cy="20369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5015389"/>
            <a:ext cx="2325886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Silicon Valley, USA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5584746"/>
            <a:ext cx="3295888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 how the combination of renowned universities, venture capital, and a collaborative culture led to the rise of the world's leading tech hub.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137" y="2700814"/>
            <a:ext cx="3296007" cy="2037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501550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Shenzhen, China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5584865"/>
            <a:ext cx="329600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 about the transformation of a small fishing village into a global manufacturing and technology center, specializing in electronics.</a:t>
            </a:r>
            <a:endParaRPr lang="en-US" sz="17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2700814"/>
            <a:ext cx="3296007" cy="2037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501550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Detroit, USA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5584865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the history and decline of the Detroit automobile industry, once the heart of American manufacturing.</a:t>
            </a:r>
            <a:endParaRPr lang="en-US" sz="1750" dirty="0"/>
          </a:p>
        </p:txBody>
      </p:sp>
      <p:pic>
        <p:nvPicPr>
          <p:cNvPr id="14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335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12777" y="590907"/>
            <a:ext cx="7259479" cy="6712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286"/>
              </a:lnSpc>
              <a:buNone/>
            </a:pPr>
            <a:r>
              <a:rPr lang="en-US" sz="4229" b="1" spc="-127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Trends in Industry Relocation</a:t>
            </a:r>
            <a:endParaRPr lang="en-US" sz="4229" dirty="0"/>
          </a:p>
        </p:txBody>
      </p:sp>
      <p:sp>
        <p:nvSpPr>
          <p:cNvPr id="5" name="Shape 3"/>
          <p:cNvSpPr/>
          <p:nvPr/>
        </p:nvSpPr>
        <p:spPr>
          <a:xfrm>
            <a:off x="7293769" y="1691759"/>
            <a:ext cx="42863" cy="5946934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6" name="Shape 4"/>
          <p:cNvSpPr/>
          <p:nvPr/>
        </p:nvSpPr>
        <p:spPr>
          <a:xfrm>
            <a:off x="7556837" y="2079665"/>
            <a:ext cx="751880" cy="42863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5"/>
          <p:cNvSpPr/>
          <p:nvPr/>
        </p:nvSpPr>
        <p:spPr>
          <a:xfrm>
            <a:off x="7073563" y="1859518"/>
            <a:ext cx="483275" cy="483275"/>
          </a:xfrm>
          <a:prstGeom prst="roundRect">
            <a:avLst>
              <a:gd name="adj" fmla="val 20005"/>
            </a:avLst>
          </a:prstGeom>
          <a:solidFill>
            <a:srgbClr val="DADBF1"/>
          </a:solidFill>
          <a:ln w="13335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241084" y="1899761"/>
            <a:ext cx="148114" cy="4027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172"/>
              </a:lnSpc>
              <a:buNone/>
            </a:pPr>
            <a:r>
              <a:rPr lang="en-US" sz="2537" b="1" spc="-3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537" dirty="0"/>
          </a:p>
        </p:txBody>
      </p:sp>
      <p:sp>
        <p:nvSpPr>
          <p:cNvPr id="9" name="Text 7"/>
          <p:cNvSpPr/>
          <p:nvPr/>
        </p:nvSpPr>
        <p:spPr>
          <a:xfrm>
            <a:off x="8496776" y="1906548"/>
            <a:ext cx="3508296" cy="3357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643"/>
              </a:lnSpc>
              <a:buNone/>
            </a:pPr>
            <a:r>
              <a:rPr lang="en-US" sz="2115" b="1" spc="-6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Offshoring and Globalization</a:t>
            </a:r>
            <a:endParaRPr lang="en-US" sz="2115" dirty="0"/>
          </a:p>
        </p:txBody>
      </p:sp>
      <p:sp>
        <p:nvSpPr>
          <p:cNvPr id="10" name="Text 8"/>
          <p:cNvSpPr/>
          <p:nvPr/>
        </p:nvSpPr>
        <p:spPr>
          <a:xfrm>
            <a:off x="8496776" y="2457093"/>
            <a:ext cx="3920847" cy="13744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07"/>
              </a:lnSpc>
              <a:buNone/>
            </a:pPr>
            <a:r>
              <a:rPr lang="en-US" sz="1692" spc="-3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 how the outsourcing of manufacturing and services to countries with lower costs has reshaped the global industrial landscape.</a:t>
            </a:r>
            <a:endParaRPr lang="en-US" sz="1692" dirty="0"/>
          </a:p>
        </p:txBody>
      </p:sp>
      <p:sp>
        <p:nvSpPr>
          <p:cNvPr id="11" name="Shape 9"/>
          <p:cNvSpPr/>
          <p:nvPr/>
        </p:nvSpPr>
        <p:spPr>
          <a:xfrm>
            <a:off x="6321683" y="3153728"/>
            <a:ext cx="751880" cy="42863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2" name="Shape 10"/>
          <p:cNvSpPr/>
          <p:nvPr/>
        </p:nvSpPr>
        <p:spPr>
          <a:xfrm>
            <a:off x="7073563" y="2933581"/>
            <a:ext cx="483275" cy="483275"/>
          </a:xfrm>
          <a:prstGeom prst="roundRect">
            <a:avLst>
              <a:gd name="adj" fmla="val 20005"/>
            </a:avLst>
          </a:prstGeom>
          <a:solidFill>
            <a:srgbClr val="DADBF1"/>
          </a:solidFill>
          <a:ln w="13335">
            <a:solidFill>
              <a:srgbClr val="B5B7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18224" y="2973824"/>
            <a:ext cx="193834" cy="4027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172"/>
              </a:lnSpc>
              <a:buNone/>
            </a:pPr>
            <a:r>
              <a:rPr lang="en-US" sz="2537" b="1" spc="-3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537" dirty="0"/>
          </a:p>
        </p:txBody>
      </p:sp>
      <p:sp>
        <p:nvSpPr>
          <p:cNvPr id="14" name="Text 12"/>
          <p:cNvSpPr/>
          <p:nvPr/>
        </p:nvSpPr>
        <p:spPr>
          <a:xfrm>
            <a:off x="2776418" y="2980611"/>
            <a:ext cx="3357205" cy="3357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2643"/>
              </a:lnSpc>
              <a:buNone/>
            </a:pPr>
            <a:r>
              <a:rPr lang="en-US" sz="2115" b="1" spc="-6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Reshoring and Nearshoring</a:t>
            </a:r>
            <a:endParaRPr lang="en-US" sz="2115" dirty="0"/>
          </a:p>
        </p:txBody>
      </p:sp>
      <p:sp>
        <p:nvSpPr>
          <p:cNvPr id="15" name="Text 13"/>
          <p:cNvSpPr/>
          <p:nvPr/>
        </p:nvSpPr>
        <p:spPr>
          <a:xfrm>
            <a:off x="2212777" y="3531156"/>
            <a:ext cx="3920847" cy="13744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707"/>
              </a:lnSpc>
              <a:buNone/>
            </a:pPr>
            <a:r>
              <a:rPr lang="en-US" sz="1692" spc="-3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 about the recent trend of bringing manufacturing operations back to the home country or to nearby locations due to rising costs and trade uncertainties.</a:t>
            </a:r>
            <a:endParaRPr lang="en-US" sz="1692" dirty="0"/>
          </a:p>
        </p:txBody>
      </p:sp>
      <p:sp>
        <p:nvSpPr>
          <p:cNvPr id="16" name="Shape 14"/>
          <p:cNvSpPr/>
          <p:nvPr/>
        </p:nvSpPr>
        <p:spPr>
          <a:xfrm>
            <a:off x="7556837" y="4649033"/>
            <a:ext cx="751880" cy="42863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7" name="Shape 15"/>
          <p:cNvSpPr/>
          <p:nvPr/>
        </p:nvSpPr>
        <p:spPr>
          <a:xfrm>
            <a:off x="7073563" y="4428887"/>
            <a:ext cx="483275" cy="483275"/>
          </a:xfrm>
          <a:prstGeom prst="roundRect">
            <a:avLst>
              <a:gd name="adj" fmla="val 20005"/>
            </a:avLst>
          </a:prstGeom>
          <a:solidFill>
            <a:srgbClr val="DADBF1"/>
          </a:solidFill>
          <a:ln w="13335">
            <a:solidFill>
              <a:srgbClr val="B5B7E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10604" y="4469130"/>
            <a:ext cx="209074" cy="4027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172"/>
              </a:lnSpc>
              <a:buNone/>
            </a:pPr>
            <a:r>
              <a:rPr lang="en-US" sz="2537" b="1" spc="-3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537" dirty="0"/>
          </a:p>
        </p:txBody>
      </p:sp>
      <p:sp>
        <p:nvSpPr>
          <p:cNvPr id="19" name="Text 17"/>
          <p:cNvSpPr/>
          <p:nvPr/>
        </p:nvSpPr>
        <p:spPr>
          <a:xfrm>
            <a:off x="8496776" y="4475917"/>
            <a:ext cx="3920847" cy="671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643"/>
              </a:lnSpc>
              <a:buNone/>
            </a:pPr>
            <a:r>
              <a:rPr lang="en-US" sz="2115" b="1" spc="-6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Smart Factories and Automation</a:t>
            </a:r>
            <a:endParaRPr lang="en-US" sz="2115" dirty="0"/>
          </a:p>
        </p:txBody>
      </p:sp>
      <p:sp>
        <p:nvSpPr>
          <p:cNvPr id="20" name="Text 18"/>
          <p:cNvSpPr/>
          <p:nvPr/>
        </p:nvSpPr>
        <p:spPr>
          <a:xfrm>
            <a:off x="8496776" y="5362218"/>
            <a:ext cx="3920847" cy="20616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07"/>
              </a:lnSpc>
              <a:buNone/>
            </a:pPr>
            <a:r>
              <a:rPr lang="en-US" sz="1692" spc="-3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the adoption of advanced technologies, such as robotics and artificial intelligence, which are transforming traditional factories into intelligent and efficient production centers.</a:t>
            </a:r>
            <a:endParaRPr lang="en-US" sz="1692" dirty="0"/>
          </a:p>
        </p:txBody>
      </p:sp>
      <p:pic>
        <p:nvPicPr>
          <p:cNvPr id="21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728186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Government Policies and Incentives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833199" y="262378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1554" y="2665452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1555313" y="2700099"/>
            <a:ext cx="290560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Tax Breaks and Financial Incentives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1555313" y="3616643"/>
            <a:ext cx="2905601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 about the strategies governments use to attract industries, including offering tax breaks, grants, subsidies, and infrastructure development.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4683085" y="262378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32390" y="2665452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5405199" y="2700099"/>
            <a:ext cx="290560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Special Economic Zones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5405199" y="3616643"/>
            <a:ext cx="2905601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 how governments create designated areas with special regulations and incentives to attract industries and promote economic growth.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833199" y="614481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694" y="6186488"/>
            <a:ext cx="2089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1555313" y="6221135"/>
            <a:ext cx="518433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Training and Skill Development Programs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1555313" y="6790492"/>
            <a:ext cx="67554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government initiatives aimed at developing a skilled workforce to meet the needs of industries in specific locations.</a:t>
            </a:r>
            <a:endParaRPr lang="en-US" sz="175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18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319599" y="2720697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Conclusion and Key Takeaways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6319599" y="4442698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Summarize the key points discussed throughout the presentation, emphasizing the importance of location in industry and the influence of various factors on location decisions.</a:t>
            </a:r>
            <a:endParaRPr lang="en-US" sz="17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7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2023-11-07T07:56:29Z</dcterms:created>
  <dcterms:modified xsi:type="dcterms:W3CDTF">2023-11-07T07:56:29Z</dcterms:modified>
</cp:coreProperties>
</file>