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679025"/>
            <a:ext cx="6195060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561"/>
              </a:lnSpc>
              <a:buNone/>
            </a:pPr>
            <a:r>
              <a:rPr lang="en-US" sz="5249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Consumer Behaviour</a:t>
            </a:r>
            <a:endParaRPr lang="en-US" sz="5249" dirty="0"/>
          </a:p>
        </p:txBody>
      </p:sp>
      <p:sp>
        <p:nvSpPr>
          <p:cNvPr id="6" name="Text 2"/>
          <p:cNvSpPr/>
          <p:nvPr/>
        </p:nvSpPr>
        <p:spPr>
          <a:xfrm>
            <a:off x="6319599" y="3845481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Understanding the complex factors that shape consumer behavior is crucial for businesses. Let's explore the key elements that influence how consumers make decisions.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6319599" y="5178266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219" y="5185886"/>
            <a:ext cx="340162" cy="34016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786086" y="5161598"/>
            <a:ext cx="1783080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by neha bathla</a:t>
            </a:r>
            <a:endParaRPr lang="en-US" sz="2187" dirty="0"/>
          </a:p>
        </p:txBody>
      </p:sp>
      <p:pic>
        <p:nvPicPr>
          <p:cNvPr id="10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1570315"/>
            <a:ext cx="97840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Factors Influencing Consumer Behavior</a:t>
            </a:r>
            <a:endParaRPr lang="en-US" sz="437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93" y="2709029"/>
            <a:ext cx="3295888" cy="20369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37993" y="502360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Culture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2037993" y="5592961"/>
            <a:ext cx="329588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Cultural values, beliefs, and norms significantly impact consumer preferences and behaviors.</a:t>
            </a:r>
            <a:endParaRPr lang="en-US" sz="17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137" y="2709029"/>
            <a:ext cx="3296007" cy="20370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667137" y="5023723"/>
            <a:ext cx="239268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Social Environment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5667137" y="5593080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Social influences such as family, friends, and reference groups shape consumer choices.</a:t>
            </a:r>
            <a:endParaRPr lang="en-US" sz="17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400" y="2709029"/>
            <a:ext cx="3296007" cy="203704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296400" y="5023723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Price</a:t>
            </a:r>
            <a:endParaRPr lang="en-US" sz="2187" dirty="0"/>
          </a:p>
        </p:txBody>
      </p:sp>
      <p:sp>
        <p:nvSpPr>
          <p:cNvPr id="13" name="Text 7"/>
          <p:cNvSpPr/>
          <p:nvPr/>
        </p:nvSpPr>
        <p:spPr>
          <a:xfrm>
            <a:off x="9296400" y="5593080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 decisions are influenced by pricing strategies, discounts, and perceived value.</a:t>
            </a:r>
            <a:endParaRPr lang="en-US" sz="1750" dirty="0"/>
          </a:p>
        </p:txBody>
      </p:sp>
      <p:pic>
        <p:nvPicPr>
          <p:cNvPr id="14" name="Image 4" descr="preencoded.png">
            <a:hlinkClick r:id="rId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1682234"/>
            <a:ext cx="88773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Consumer Decision-Making Process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037993" y="2820948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273975" y="305693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Need Recognition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273975" y="3626287"/>
            <a:ext cx="469415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identify a need or want that prompts the decision-making process.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6285" y="2820948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62267" y="3056930"/>
            <a:ext cx="23622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Information Search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7662267" y="3626287"/>
            <a:ext cx="469415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seek information about available options to evaluate alternatives.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2037993" y="4795242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273975" y="5031224"/>
            <a:ext cx="31394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Evaluation of Alternatives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2273975" y="5600581"/>
            <a:ext cx="469415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compare and analyze different products to make the best choice.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7426285" y="4795242"/>
            <a:ext cx="5166122" cy="1752124"/>
          </a:xfrm>
          <a:prstGeom prst="roundRect">
            <a:avLst>
              <a:gd name="adj" fmla="val 570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62267" y="5031224"/>
            <a:ext cx="22326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Purchase Decision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7662267" y="5600581"/>
            <a:ext cx="469415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decision to buy a specific product or service is made based on evaluation.</a:t>
            </a:r>
            <a:endParaRPr lang="en-US" sz="1750" dirty="0"/>
          </a:p>
        </p:txBody>
      </p:sp>
      <p:pic>
        <p:nvPicPr>
          <p:cNvPr id="17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0799" y="712589"/>
            <a:ext cx="89306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Types of Consumer Buying Behavior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4801910" y="1740218"/>
            <a:ext cx="44410" cy="5776793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7" name="Shape 3"/>
          <p:cNvSpPr/>
          <p:nvPr/>
        </p:nvSpPr>
        <p:spPr>
          <a:xfrm>
            <a:off x="5074027" y="2141518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8" name="Shape 4"/>
          <p:cNvSpPr/>
          <p:nvPr/>
        </p:nvSpPr>
        <p:spPr>
          <a:xfrm>
            <a:off x="4574084" y="191381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751606" y="1955483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6"/>
          <p:cNvSpPr/>
          <p:nvPr/>
        </p:nvSpPr>
        <p:spPr>
          <a:xfrm>
            <a:off x="6046113" y="1962388"/>
            <a:ext cx="22250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Complex Behavior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6046113" y="2531745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engage in extensive research and evaluation before making a purchase.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074027" y="4141172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3" name="Shape 9"/>
          <p:cNvSpPr/>
          <p:nvPr/>
        </p:nvSpPr>
        <p:spPr>
          <a:xfrm>
            <a:off x="4574084" y="391346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728746" y="3955137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1"/>
          <p:cNvSpPr/>
          <p:nvPr/>
        </p:nvSpPr>
        <p:spPr>
          <a:xfrm>
            <a:off x="6046113" y="3962043"/>
            <a:ext cx="37871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Dissonance-Reducing Behavior</a:t>
            </a:r>
            <a:endParaRPr lang="en-US" sz="2187" dirty="0"/>
          </a:p>
        </p:txBody>
      </p:sp>
      <p:sp>
        <p:nvSpPr>
          <p:cNvPr id="16" name="Text 12"/>
          <p:cNvSpPr/>
          <p:nvPr/>
        </p:nvSpPr>
        <p:spPr>
          <a:xfrm>
            <a:off x="6046113" y="4531400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experience post-purchase doubts but seek reassurance to reduce cognitive dissonance.</a:t>
            </a:r>
            <a:endParaRPr lang="en-US" sz="1750" dirty="0"/>
          </a:p>
        </p:txBody>
      </p:sp>
      <p:sp>
        <p:nvSpPr>
          <p:cNvPr id="17" name="Shape 13"/>
          <p:cNvSpPr/>
          <p:nvPr/>
        </p:nvSpPr>
        <p:spPr>
          <a:xfrm>
            <a:off x="5074027" y="6140827"/>
            <a:ext cx="777597" cy="444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8" name="Shape 14"/>
          <p:cNvSpPr/>
          <p:nvPr/>
        </p:nvSpPr>
        <p:spPr>
          <a:xfrm>
            <a:off x="4574084" y="591312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732556" y="5954792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20" name="Text 16"/>
          <p:cNvSpPr/>
          <p:nvPr/>
        </p:nvSpPr>
        <p:spPr>
          <a:xfrm>
            <a:off x="6046113" y="596169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Habitual Behavior</a:t>
            </a:r>
            <a:endParaRPr lang="en-US" sz="2187" dirty="0"/>
          </a:p>
        </p:txBody>
      </p:sp>
      <p:sp>
        <p:nvSpPr>
          <p:cNvPr id="21" name="Text 17"/>
          <p:cNvSpPr/>
          <p:nvPr/>
        </p:nvSpPr>
        <p:spPr>
          <a:xfrm>
            <a:off x="6046113" y="6531054"/>
            <a:ext cx="775108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make regular purchases with minimal thought or effort.</a:t>
            </a:r>
            <a:endParaRPr lang="en-US" sz="1750" dirty="0"/>
          </a:p>
        </p:txBody>
      </p:sp>
      <p:pic>
        <p:nvPicPr>
          <p:cNvPr id="22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277749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37993" y="3522107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Motives and Needs Driving Consumer Behavior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2037993" y="541770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2215515" y="5459373"/>
            <a:ext cx="1447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4"/>
          <p:cNvSpPr/>
          <p:nvPr/>
        </p:nvSpPr>
        <p:spPr>
          <a:xfrm>
            <a:off x="2760107" y="5494020"/>
            <a:ext cx="24536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Psychological Needs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2760107" y="6063377"/>
            <a:ext cx="26479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are motivated by desires for safety, love, self-esteem, and self-actualization.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5630228" y="541770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784890" y="5459373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8"/>
          <p:cNvSpPr/>
          <p:nvPr/>
        </p:nvSpPr>
        <p:spPr>
          <a:xfrm>
            <a:off x="6352342" y="549402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Functional Needs</a:t>
            </a: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6352342" y="6063377"/>
            <a:ext cx="26479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seek products that fulfill a specific practical purpose or solve a problem.</a:t>
            </a:r>
            <a:endParaRPr lang="en-US" sz="1750" dirty="0"/>
          </a:p>
        </p:txBody>
      </p:sp>
      <p:sp>
        <p:nvSpPr>
          <p:cNvPr id="14" name="Shape 10"/>
          <p:cNvSpPr/>
          <p:nvPr/>
        </p:nvSpPr>
        <p:spPr>
          <a:xfrm>
            <a:off x="9222462" y="541770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380934" y="5459373"/>
            <a:ext cx="18288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2"/>
          <p:cNvSpPr/>
          <p:nvPr/>
        </p:nvSpPr>
        <p:spPr>
          <a:xfrm>
            <a:off x="9944576" y="549402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Social Needs</a:t>
            </a:r>
            <a:endParaRPr lang="en-US" sz="2187" dirty="0"/>
          </a:p>
        </p:txBody>
      </p:sp>
      <p:sp>
        <p:nvSpPr>
          <p:cNvPr id="17" name="Text 13"/>
          <p:cNvSpPr/>
          <p:nvPr/>
        </p:nvSpPr>
        <p:spPr>
          <a:xfrm>
            <a:off x="9944576" y="6063377"/>
            <a:ext cx="26479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are influenced by the need for acceptance, belonging, and social status.</a:t>
            </a:r>
            <a:endParaRPr lang="en-US" sz="1750" dirty="0"/>
          </a:p>
        </p:txBody>
      </p:sp>
      <p:pic>
        <p:nvPicPr>
          <p:cNvPr id="18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037993" y="2012633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Effects of Culture, Social Class, and Reference Groups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037993" y="3956804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Culture</a:t>
            </a:r>
            <a:endParaRPr lang="en-US" sz="2624" dirty="0"/>
          </a:p>
        </p:txBody>
      </p:sp>
      <p:sp>
        <p:nvSpPr>
          <p:cNvPr id="6" name="Text 3"/>
          <p:cNvSpPr/>
          <p:nvPr/>
        </p:nvSpPr>
        <p:spPr>
          <a:xfrm>
            <a:off x="2037993" y="4595455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cultural background of an individual shapes their values, customs, and buying preferences.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743932" y="3956804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Social Class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5743932" y="4595455"/>
            <a:ext cx="315634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Social class influences consumer behavior and the brands individuals gravitate towards.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9449872" y="3956804"/>
            <a:ext cx="266628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Reference Groups</a:t>
            </a:r>
            <a:endParaRPr lang="en-US" sz="2624" dirty="0"/>
          </a:p>
        </p:txBody>
      </p:sp>
      <p:sp>
        <p:nvSpPr>
          <p:cNvPr id="10" name="Text 7"/>
          <p:cNvSpPr/>
          <p:nvPr/>
        </p:nvSpPr>
        <p:spPr>
          <a:xfrm>
            <a:off x="9449872" y="4595455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 choices are affected by the opinions, recommendations, and behaviors of reference groups.</a:t>
            </a:r>
            <a:endParaRPr lang="en-US" sz="1750" dirty="0"/>
          </a:p>
        </p:txBody>
      </p:sp>
      <p:pic>
        <p:nvPicPr>
          <p:cNvPr id="11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2934"/>
          </a:xfrm>
          <a:prstGeom prst="rect">
            <a:avLst/>
          </a:prstGeom>
          <a:solidFill>
            <a:srgbClr val="FFFFFF">
              <a:alpha val="75000"/>
            </a:srgbClr>
          </a:solidFill>
          <a:ln w="13097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0"/>
            <a:ext cx="3657600" cy="823293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86527" y="576858"/>
            <a:ext cx="9399746" cy="1311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162"/>
              </a:lnSpc>
              <a:buNone/>
            </a:pPr>
            <a:r>
              <a:rPr lang="en-US" sz="4129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Marketing Strategies to Influence Consumer Behavior</a:t>
            </a:r>
            <a:endParaRPr lang="en-US" sz="4129" dirty="0"/>
          </a:p>
        </p:txBody>
      </p:sp>
      <p:sp>
        <p:nvSpPr>
          <p:cNvPr id="6" name="Shape 2"/>
          <p:cNvSpPr/>
          <p:nvPr/>
        </p:nvSpPr>
        <p:spPr>
          <a:xfrm>
            <a:off x="1080135" y="2202537"/>
            <a:ext cx="41910" cy="5453539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7" name="Shape 3"/>
          <p:cNvSpPr/>
          <p:nvPr/>
        </p:nvSpPr>
        <p:spPr>
          <a:xfrm>
            <a:off x="1337072" y="2581394"/>
            <a:ext cx="734139" cy="419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8" name="Shape 4"/>
          <p:cNvSpPr/>
          <p:nvPr/>
        </p:nvSpPr>
        <p:spPr>
          <a:xfrm>
            <a:off x="865108" y="2366367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E8E8E3"/>
          </a:solidFill>
          <a:ln w="13097">
            <a:solidFill>
              <a:srgbClr val="D1D1C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032510" y="2405658"/>
            <a:ext cx="137160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097"/>
              </a:lnSpc>
              <a:buNone/>
            </a:pPr>
            <a:r>
              <a:rPr lang="en-US" sz="2478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478" dirty="0"/>
          </a:p>
        </p:txBody>
      </p:sp>
      <p:sp>
        <p:nvSpPr>
          <p:cNvPr id="10" name="Text 6"/>
          <p:cNvSpPr/>
          <p:nvPr/>
        </p:nvSpPr>
        <p:spPr>
          <a:xfrm>
            <a:off x="2254806" y="2412206"/>
            <a:ext cx="2097643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581"/>
              </a:lnSpc>
              <a:buNone/>
            </a:pPr>
            <a:r>
              <a:rPr lang="en-US" sz="2065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Segmentation</a:t>
            </a:r>
            <a:endParaRPr lang="en-US" sz="2065" dirty="0"/>
          </a:p>
        </p:txBody>
      </p:sp>
      <p:sp>
        <p:nvSpPr>
          <p:cNvPr id="11" name="Text 7"/>
          <p:cNvSpPr/>
          <p:nvPr/>
        </p:nvSpPr>
        <p:spPr>
          <a:xfrm>
            <a:off x="2254806" y="2949535"/>
            <a:ext cx="7931468" cy="3356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643"/>
              </a:lnSpc>
              <a:buNone/>
            </a:pPr>
            <a:r>
              <a:rPr lang="en-US" sz="1652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Identify and target specific consumer segments for tailored marketing strategies.</a:t>
            </a:r>
            <a:endParaRPr lang="en-US" sz="1652" dirty="0"/>
          </a:p>
        </p:txBody>
      </p:sp>
      <p:sp>
        <p:nvSpPr>
          <p:cNvPr id="12" name="Shape 8"/>
          <p:cNvSpPr/>
          <p:nvPr/>
        </p:nvSpPr>
        <p:spPr>
          <a:xfrm>
            <a:off x="1337072" y="4469130"/>
            <a:ext cx="734139" cy="419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3" name="Shape 9"/>
          <p:cNvSpPr/>
          <p:nvPr/>
        </p:nvSpPr>
        <p:spPr>
          <a:xfrm>
            <a:off x="865108" y="4254103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E8E8E3"/>
          </a:solidFill>
          <a:ln w="13097">
            <a:solidFill>
              <a:srgbClr val="D1D1C7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013460" y="4293394"/>
            <a:ext cx="175260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097"/>
              </a:lnSpc>
              <a:buNone/>
            </a:pPr>
            <a:r>
              <a:rPr lang="en-US" sz="2478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478" dirty="0"/>
          </a:p>
        </p:txBody>
      </p:sp>
      <p:sp>
        <p:nvSpPr>
          <p:cNvPr id="15" name="Text 11"/>
          <p:cNvSpPr/>
          <p:nvPr/>
        </p:nvSpPr>
        <p:spPr>
          <a:xfrm>
            <a:off x="2254806" y="4299942"/>
            <a:ext cx="2857500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581"/>
              </a:lnSpc>
              <a:buNone/>
            </a:pPr>
            <a:r>
              <a:rPr lang="en-US" sz="2065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Advertising &amp; Promotion</a:t>
            </a:r>
            <a:endParaRPr lang="en-US" sz="2065" dirty="0"/>
          </a:p>
        </p:txBody>
      </p:sp>
      <p:sp>
        <p:nvSpPr>
          <p:cNvPr id="16" name="Text 12"/>
          <p:cNvSpPr/>
          <p:nvPr/>
        </p:nvSpPr>
        <p:spPr>
          <a:xfrm>
            <a:off x="2254806" y="4837271"/>
            <a:ext cx="7931468" cy="6712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643"/>
              </a:lnSpc>
              <a:buNone/>
            </a:pPr>
            <a:r>
              <a:rPr lang="en-US" sz="1652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Create compelling messages and campaigns to influence consumer perceptions and decisions.</a:t>
            </a:r>
            <a:endParaRPr lang="en-US" sz="1652" dirty="0"/>
          </a:p>
        </p:txBody>
      </p:sp>
      <p:sp>
        <p:nvSpPr>
          <p:cNvPr id="17" name="Shape 13"/>
          <p:cNvSpPr/>
          <p:nvPr/>
        </p:nvSpPr>
        <p:spPr>
          <a:xfrm>
            <a:off x="1337072" y="6356866"/>
            <a:ext cx="734139" cy="41910"/>
          </a:xfrm>
          <a:prstGeom prst="rect">
            <a:avLst/>
          </a:prstGeom>
          <a:solidFill>
            <a:srgbClr val="D1D1C7"/>
          </a:solidFill>
          <a:ln/>
        </p:spPr>
      </p:sp>
      <p:sp>
        <p:nvSpPr>
          <p:cNvPr id="18" name="Shape 14"/>
          <p:cNvSpPr/>
          <p:nvPr/>
        </p:nvSpPr>
        <p:spPr>
          <a:xfrm>
            <a:off x="865108" y="6141839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E8E8E3"/>
          </a:solidFill>
          <a:ln w="13097">
            <a:solidFill>
              <a:srgbClr val="D1D1C7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13460" y="6181130"/>
            <a:ext cx="175260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097"/>
              </a:lnSpc>
              <a:buNone/>
            </a:pPr>
            <a:r>
              <a:rPr lang="en-US" sz="2478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478" dirty="0"/>
          </a:p>
        </p:txBody>
      </p:sp>
      <p:sp>
        <p:nvSpPr>
          <p:cNvPr id="20" name="Text 16"/>
          <p:cNvSpPr/>
          <p:nvPr/>
        </p:nvSpPr>
        <p:spPr>
          <a:xfrm>
            <a:off x="2254806" y="6187678"/>
            <a:ext cx="2278380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581"/>
              </a:lnSpc>
              <a:buNone/>
            </a:pPr>
            <a:r>
              <a:rPr lang="en-US" sz="2065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Product Positioning</a:t>
            </a:r>
            <a:endParaRPr lang="en-US" sz="2065" dirty="0"/>
          </a:p>
        </p:txBody>
      </p:sp>
      <p:sp>
        <p:nvSpPr>
          <p:cNvPr id="21" name="Text 17"/>
          <p:cNvSpPr/>
          <p:nvPr/>
        </p:nvSpPr>
        <p:spPr>
          <a:xfrm>
            <a:off x="2254806" y="6725007"/>
            <a:ext cx="7931468" cy="6712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643"/>
              </a:lnSpc>
              <a:buNone/>
            </a:pPr>
            <a:r>
              <a:rPr lang="en-US" sz="1652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Develop unique product offerings that differentiate from competitors and appeal to target audiences.</a:t>
            </a:r>
            <a:endParaRPr lang="en-US" sz="1652" dirty="0"/>
          </a:p>
        </p:txBody>
      </p:sp>
      <p:pic>
        <p:nvPicPr>
          <p:cNvPr id="22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928330"/>
            <a:ext cx="91516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Future Trends in Consumer Behavior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833199" y="1955959"/>
            <a:ext cx="9306401" cy="1752124"/>
          </a:xfrm>
          <a:prstGeom prst="roundRect">
            <a:avLst>
              <a:gd name="adj" fmla="val 570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069181" y="2191941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Personalization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1069181" y="2761298"/>
            <a:ext cx="88344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will expect personalized experiences and offerings tailored to their unique preferences.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833199" y="3930253"/>
            <a:ext cx="9306401" cy="1752124"/>
          </a:xfrm>
          <a:prstGeom prst="roundRect">
            <a:avLst>
              <a:gd name="adj" fmla="val 5707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1069181" y="4166235"/>
            <a:ext cx="25755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Technology Adoption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1069181" y="4735592"/>
            <a:ext cx="88344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Innovations like AI, AR, and voice assistants will continue to shape consumer interactions with brands.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833199" y="5904548"/>
            <a:ext cx="9306401" cy="1396722"/>
          </a:xfrm>
          <a:prstGeom prst="roundRect">
            <a:avLst>
              <a:gd name="adj" fmla="val 7159"/>
            </a:avLst>
          </a:prstGeom>
          <a:solidFill>
            <a:srgbClr val="E8E8E3"/>
          </a:solidFill>
          <a:ln w="13811">
            <a:solidFill>
              <a:srgbClr val="D1D1C7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069181" y="6140529"/>
            <a:ext cx="25222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Social Responsibility</a:t>
            </a:r>
            <a:endParaRPr lang="en-US" sz="2187" dirty="0"/>
          </a:p>
        </p:txBody>
      </p:sp>
      <p:sp>
        <p:nvSpPr>
          <p:cNvPr id="14" name="Text 10"/>
          <p:cNvSpPr/>
          <p:nvPr/>
        </p:nvSpPr>
        <p:spPr>
          <a:xfrm>
            <a:off x="1069181" y="6709886"/>
            <a:ext cx="88344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will prioritize brands that demonstrate social and environmental responsibility.</a:t>
            </a:r>
            <a:endParaRPr lang="en-US" sz="1750" dirty="0"/>
          </a:p>
        </p:txBody>
      </p:sp>
      <p:pic>
        <p:nvPicPr>
          <p:cNvPr id="15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2023-11-07T08:45:39Z</dcterms:created>
  <dcterms:modified xsi:type="dcterms:W3CDTF">2023-11-07T08:45:39Z</dcterms:modified>
</cp:coreProperties>
</file>