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4630400" cy="8229600"/>
  <p:notesSz cx="8229600" cy="14630400"/>
  <p:embeddedFontLst>
    <p:embeddedFont>
      <p:font typeface="Instrument Sans Medium"/>
      <p:regular r:id="rId16"/>
    </p:embeddedFont>
    <p:embeddedFont>
      <p:font typeface="Instrument Sans Medium"/>
      <p:regular r:id="rId17"/>
    </p:embeddedFont>
    <p:embeddedFont>
      <p:font typeface="Instrument Sans Medium"/>
      <p:regular r:id="rId18"/>
    </p:embeddedFont>
    <p:embeddedFont>
      <p:font typeface="Instrument Sans Medium"/>
      <p:regular r:id="rId19"/>
    </p:embeddedFont>
    <p:embeddedFont>
      <p:font typeface="Inter"/>
      <p:regular r:id="rId20"/>
    </p:embeddedFont>
    <p:embeddedFont>
      <p:font typeface="Inter"/>
      <p:regular r:id="rId21"/>
    </p:embeddedFont>
    <p:embeddedFont>
      <p:font typeface="Inter"/>
      <p:regular r:id="rId22"/>
    </p:embeddedFont>
    <p:embeddedFont>
      <p:font typeface="Inter"/>
      <p:regular r:id="rId23"/>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 Id="rId21" Type="http://schemas.openxmlformats.org/officeDocument/2006/relationships/font" Target="fonts/font6.fntdata"/><Relationship Id="rId22" Type="http://schemas.openxmlformats.org/officeDocument/2006/relationships/font" Target="fonts/font7.fntdata"/><Relationship Id="rId23"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7.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184083"/>
            <a:ext cx="7556421" cy="1417558"/>
          </a:xfrm>
          <a:prstGeom prst="rect">
            <a:avLst/>
          </a:prstGeom>
          <a:noFill/>
          <a:ln/>
        </p:spPr>
        <p:txBody>
          <a:bodyPr wrap="square" lIns="0" tIns="0" rIns="0" bIns="0" rtlCol="0" anchor="t"/>
          <a:lstStyle/>
          <a:p>
            <a:pPr indent="0" marL="0">
              <a:lnSpc>
                <a:spcPts val="5550"/>
              </a:lnSpc>
              <a:buNone/>
            </a:pPr>
            <a:r>
              <a:rPr lang="en-US" sz="4450" dirty="0">
                <a:solidFill>
                  <a:srgbClr val="EFD5FA"/>
                </a:solidFill>
                <a:latin typeface="Instrument Sans Medium" pitchFamily="34" charset="0"/>
                <a:ea typeface="Instrument Sans Medium" pitchFamily="34" charset="-122"/>
                <a:cs typeface="Instrument Sans Medium" pitchFamily="34" charset="-120"/>
              </a:rPr>
              <a:t>Reference Groups: A Comprehensive Guide</a:t>
            </a:r>
            <a:endParaRPr lang="en-US" sz="4450" dirty="0"/>
          </a:p>
        </p:txBody>
      </p:sp>
      <p:sp>
        <p:nvSpPr>
          <p:cNvPr id="4" name="Text 1"/>
          <p:cNvSpPr/>
          <p:nvPr/>
        </p:nvSpPr>
        <p:spPr>
          <a:xfrm>
            <a:off x="6280190" y="3941802"/>
            <a:ext cx="7556421" cy="1451610"/>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This presentation explores the concept of reference groups, their types, influence, and significance in marketing and consumer behavior. It's a deep dive into understanding the role of these groups in shaping our decisions and preferences.</a:t>
            </a:r>
            <a:endParaRPr lang="en-US" sz="1750" dirty="0"/>
          </a:p>
        </p:txBody>
      </p:sp>
      <p:sp>
        <p:nvSpPr>
          <p:cNvPr id="5" name="Shape 2"/>
          <p:cNvSpPr/>
          <p:nvPr/>
        </p:nvSpPr>
        <p:spPr>
          <a:xfrm>
            <a:off x="6280190" y="5665470"/>
            <a:ext cx="362903" cy="362903"/>
          </a:xfrm>
          <a:prstGeom prst="roundRect">
            <a:avLst>
              <a:gd name="adj" fmla="val 25194296"/>
            </a:avLst>
          </a:prstGeom>
          <a:solidFill>
            <a:srgbClr val="3A16DC"/>
          </a:solidFill>
          <a:ln w="7620">
            <a:solidFill>
              <a:srgbClr val="FFFFFF"/>
            </a:solidFill>
            <a:prstDash val="solid"/>
          </a:ln>
        </p:spPr>
      </p:sp>
      <p:sp>
        <p:nvSpPr>
          <p:cNvPr id="6" name="Text 3"/>
          <p:cNvSpPr/>
          <p:nvPr/>
        </p:nvSpPr>
        <p:spPr>
          <a:xfrm>
            <a:off x="6396037" y="5798106"/>
            <a:ext cx="131088" cy="97512"/>
          </a:xfrm>
          <a:prstGeom prst="rect">
            <a:avLst/>
          </a:prstGeom>
          <a:noFill/>
          <a:ln/>
        </p:spPr>
        <p:txBody>
          <a:bodyPr wrap="none" lIns="0" tIns="0" rIns="0" bIns="0" rtlCol="0" anchor="t"/>
          <a:lstStyle/>
          <a:p>
            <a:pPr algn="ctr" indent="0" marL="0">
              <a:lnSpc>
                <a:spcPts val="750"/>
              </a:lnSpc>
              <a:buNone/>
            </a:pPr>
            <a:r>
              <a:rPr lang="en-US" sz="750" dirty="0">
                <a:solidFill>
                  <a:srgbClr val="FFFFFF"/>
                </a:solidFill>
                <a:latin typeface="Inter Medium" pitchFamily="34" charset="0"/>
                <a:ea typeface="Inter Medium" pitchFamily="34" charset="-122"/>
                <a:cs typeface="Inter Medium" pitchFamily="34" charset="-120"/>
              </a:rPr>
              <a:t>BK</a:t>
            </a:r>
            <a:endParaRPr lang="en-US" sz="750" dirty="0"/>
          </a:p>
        </p:txBody>
      </p:sp>
      <p:sp>
        <p:nvSpPr>
          <p:cNvPr id="7" name="Text 4"/>
          <p:cNvSpPr/>
          <p:nvPr/>
        </p:nvSpPr>
        <p:spPr>
          <a:xfrm>
            <a:off x="6756440" y="5648563"/>
            <a:ext cx="1792367" cy="396835"/>
          </a:xfrm>
          <a:prstGeom prst="rect">
            <a:avLst/>
          </a:prstGeom>
          <a:noFill/>
          <a:ln/>
        </p:spPr>
        <p:txBody>
          <a:bodyPr wrap="none" lIns="0" tIns="0" rIns="0" bIns="0" rtlCol="0" anchor="t"/>
          <a:lstStyle/>
          <a:p>
            <a:pPr algn="l" indent="0" marL="0">
              <a:lnSpc>
                <a:spcPts val="3100"/>
              </a:lnSpc>
              <a:buNone/>
            </a:pPr>
            <a:r>
              <a:rPr lang="en-US" sz="2200" b="1" dirty="0">
                <a:solidFill>
                  <a:srgbClr val="C7CDD6"/>
                </a:solidFill>
                <a:latin typeface="Inter Bold" pitchFamily="34" charset="0"/>
                <a:ea typeface="Inter Bold" pitchFamily="34" charset="-122"/>
                <a:cs typeface="Inter Bold" pitchFamily="34" charset="-120"/>
              </a:rPr>
              <a:t>by Bhawna K</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2177058"/>
            <a:ext cx="8802291" cy="708779"/>
          </a:xfrm>
          <a:prstGeom prst="rect">
            <a:avLst/>
          </a:prstGeom>
          <a:noFill/>
          <a:ln/>
        </p:spPr>
        <p:txBody>
          <a:bodyPr wrap="none" lIns="0" tIns="0" rIns="0" bIns="0" rtlCol="0" anchor="t"/>
          <a:lstStyle/>
          <a:p>
            <a:pPr indent="0" marL="0">
              <a:lnSpc>
                <a:spcPts val="5550"/>
              </a:lnSpc>
              <a:buNone/>
            </a:pPr>
            <a:r>
              <a:rPr lang="en-US" sz="4450" dirty="0">
                <a:solidFill>
                  <a:srgbClr val="EFD5FA"/>
                </a:solidFill>
                <a:latin typeface="Instrument Sans Medium" pitchFamily="34" charset="0"/>
                <a:ea typeface="Instrument Sans Medium" pitchFamily="34" charset="-122"/>
                <a:cs typeface="Instrument Sans Medium" pitchFamily="34" charset="-120"/>
              </a:rPr>
              <a:t>Introduction to Reference Groups</a:t>
            </a:r>
            <a:endParaRPr lang="en-US" sz="4450" dirty="0"/>
          </a:p>
        </p:txBody>
      </p:sp>
      <p:sp>
        <p:nvSpPr>
          <p:cNvPr id="3" name="Text 1"/>
          <p:cNvSpPr/>
          <p:nvPr/>
        </p:nvSpPr>
        <p:spPr>
          <a:xfrm>
            <a:off x="793790" y="3452813"/>
            <a:ext cx="2835235" cy="354330"/>
          </a:xfrm>
          <a:prstGeom prst="rect">
            <a:avLst/>
          </a:prstGeom>
          <a:noFill/>
          <a:ln/>
        </p:spPr>
        <p:txBody>
          <a:bodyPr wrap="none" lIns="0" tIns="0" rIns="0" bIns="0" rtlCol="0" anchor="t"/>
          <a:lstStyle/>
          <a:p>
            <a:pPr indent="0" marL="0">
              <a:lnSpc>
                <a:spcPts val="2750"/>
              </a:lnSpc>
              <a:buNone/>
            </a:pPr>
            <a:r>
              <a:rPr lang="en-US" sz="2200" dirty="0">
                <a:solidFill>
                  <a:srgbClr val="EFD5FA"/>
                </a:solidFill>
                <a:latin typeface="Instrument Sans Medium" pitchFamily="34" charset="0"/>
                <a:ea typeface="Instrument Sans Medium" pitchFamily="34" charset="-122"/>
                <a:cs typeface="Instrument Sans Medium" pitchFamily="34" charset="-120"/>
              </a:rPr>
              <a:t>Definition</a:t>
            </a:r>
            <a:endParaRPr lang="en-US" sz="2200" dirty="0"/>
          </a:p>
        </p:txBody>
      </p:sp>
      <p:sp>
        <p:nvSpPr>
          <p:cNvPr id="4" name="Text 2"/>
          <p:cNvSpPr/>
          <p:nvPr/>
        </p:nvSpPr>
        <p:spPr>
          <a:xfrm>
            <a:off x="793790" y="4033957"/>
            <a:ext cx="6244709" cy="1814513"/>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Reference groups are social groups that serve as a point of comparison or reference for individuals, influencing their attitudes, behaviors, and values. They can be formal or informal, and can have a significant impact on consumer decisions.</a:t>
            </a:r>
            <a:endParaRPr lang="en-US" sz="1750" dirty="0"/>
          </a:p>
        </p:txBody>
      </p:sp>
      <p:sp>
        <p:nvSpPr>
          <p:cNvPr id="5" name="Text 3"/>
          <p:cNvSpPr/>
          <p:nvPr/>
        </p:nvSpPr>
        <p:spPr>
          <a:xfrm>
            <a:off x="7599521" y="3452813"/>
            <a:ext cx="2835235" cy="354330"/>
          </a:xfrm>
          <a:prstGeom prst="rect">
            <a:avLst/>
          </a:prstGeom>
          <a:noFill/>
          <a:ln/>
        </p:spPr>
        <p:txBody>
          <a:bodyPr wrap="none" lIns="0" tIns="0" rIns="0" bIns="0" rtlCol="0" anchor="t"/>
          <a:lstStyle/>
          <a:p>
            <a:pPr indent="0" marL="0">
              <a:lnSpc>
                <a:spcPts val="2750"/>
              </a:lnSpc>
              <a:buNone/>
            </a:pPr>
            <a:r>
              <a:rPr lang="en-US" sz="2200" dirty="0">
                <a:solidFill>
                  <a:srgbClr val="EFD5FA"/>
                </a:solidFill>
                <a:latin typeface="Instrument Sans Medium" pitchFamily="34" charset="0"/>
                <a:ea typeface="Instrument Sans Medium" pitchFamily="34" charset="-122"/>
                <a:cs typeface="Instrument Sans Medium" pitchFamily="34" charset="-120"/>
              </a:rPr>
              <a:t>Significance</a:t>
            </a:r>
            <a:endParaRPr lang="en-US" sz="2200" dirty="0"/>
          </a:p>
        </p:txBody>
      </p:sp>
      <p:sp>
        <p:nvSpPr>
          <p:cNvPr id="6" name="Text 4"/>
          <p:cNvSpPr/>
          <p:nvPr/>
        </p:nvSpPr>
        <p:spPr>
          <a:xfrm>
            <a:off x="7599521" y="4033957"/>
            <a:ext cx="6244709" cy="1451610"/>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Reference groups are a critical aspect of social psychology and marketing. They provide a framework for understanding how individuals form their opinions, make purchasing choices, and navigate social interactions.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475428"/>
          </a:xfrm>
          <a:prstGeom prst="rect">
            <a:avLst/>
          </a:prstGeom>
        </p:spPr>
      </p:pic>
      <p:sp>
        <p:nvSpPr>
          <p:cNvPr id="3" name="Text 0"/>
          <p:cNvSpPr/>
          <p:nvPr/>
        </p:nvSpPr>
        <p:spPr>
          <a:xfrm>
            <a:off x="693063" y="3021449"/>
            <a:ext cx="6176010" cy="618768"/>
          </a:xfrm>
          <a:prstGeom prst="rect">
            <a:avLst/>
          </a:prstGeom>
          <a:noFill/>
          <a:ln/>
        </p:spPr>
        <p:txBody>
          <a:bodyPr wrap="none" lIns="0" tIns="0" rIns="0" bIns="0" rtlCol="0" anchor="t"/>
          <a:lstStyle/>
          <a:p>
            <a:pPr indent="0" marL="0">
              <a:lnSpc>
                <a:spcPts val="4850"/>
              </a:lnSpc>
              <a:buNone/>
            </a:pPr>
            <a:r>
              <a:rPr lang="en-US" sz="3850" dirty="0">
                <a:solidFill>
                  <a:srgbClr val="EFD5FA"/>
                </a:solidFill>
                <a:latin typeface="Instrument Sans Medium" pitchFamily="34" charset="0"/>
                <a:ea typeface="Instrument Sans Medium" pitchFamily="34" charset="-122"/>
                <a:cs typeface="Instrument Sans Medium" pitchFamily="34" charset="-120"/>
              </a:rPr>
              <a:t>Types of Reference Groups</a:t>
            </a:r>
            <a:endParaRPr lang="en-US" sz="3850" dirty="0"/>
          </a:p>
        </p:txBody>
      </p:sp>
      <p:sp>
        <p:nvSpPr>
          <p:cNvPr id="4" name="Shape 1"/>
          <p:cNvSpPr/>
          <p:nvPr/>
        </p:nvSpPr>
        <p:spPr>
          <a:xfrm>
            <a:off x="693063" y="3937159"/>
            <a:ext cx="6523196" cy="1774150"/>
          </a:xfrm>
          <a:prstGeom prst="roundRect">
            <a:avLst>
              <a:gd name="adj" fmla="val 1674"/>
            </a:avLst>
          </a:prstGeom>
          <a:solidFill>
            <a:srgbClr val="434348"/>
          </a:solidFill>
          <a:ln/>
        </p:spPr>
      </p:sp>
      <p:sp>
        <p:nvSpPr>
          <p:cNvPr id="5" name="Text 2"/>
          <p:cNvSpPr/>
          <p:nvPr/>
        </p:nvSpPr>
        <p:spPr>
          <a:xfrm>
            <a:off x="891064" y="4135160"/>
            <a:ext cx="2475428" cy="309324"/>
          </a:xfrm>
          <a:prstGeom prst="rect">
            <a:avLst/>
          </a:prstGeom>
          <a:noFill/>
          <a:ln/>
        </p:spPr>
        <p:txBody>
          <a:bodyPr wrap="none" lIns="0" tIns="0" rIns="0" bIns="0" rtlCol="0" anchor="t"/>
          <a:lstStyle/>
          <a:p>
            <a:pPr indent="0" marL="0">
              <a:lnSpc>
                <a:spcPts val="2400"/>
              </a:lnSpc>
              <a:buNone/>
            </a:pPr>
            <a:r>
              <a:rPr lang="en-US" sz="1900" dirty="0">
                <a:solidFill>
                  <a:srgbClr val="C7CDD6"/>
                </a:solidFill>
                <a:latin typeface="Instrument Sans Medium" pitchFamily="34" charset="0"/>
                <a:ea typeface="Instrument Sans Medium" pitchFamily="34" charset="-122"/>
                <a:cs typeface="Instrument Sans Medium" pitchFamily="34" charset="-120"/>
              </a:rPr>
              <a:t>Primary</a:t>
            </a:r>
            <a:endParaRPr lang="en-US" sz="1900" dirty="0"/>
          </a:p>
        </p:txBody>
      </p:sp>
      <p:sp>
        <p:nvSpPr>
          <p:cNvPr id="6" name="Text 3"/>
          <p:cNvSpPr/>
          <p:nvPr/>
        </p:nvSpPr>
        <p:spPr>
          <a:xfrm>
            <a:off x="891064" y="4563189"/>
            <a:ext cx="6127194" cy="950119"/>
          </a:xfrm>
          <a:prstGeom prst="rect">
            <a:avLst/>
          </a:prstGeom>
          <a:noFill/>
          <a:ln/>
        </p:spPr>
        <p:txBody>
          <a:bodyPr wrap="square" lIns="0" tIns="0" rIns="0" bIns="0" rtlCol="0" anchor="t"/>
          <a:lstStyle/>
          <a:p>
            <a:pPr indent="0" marL="0">
              <a:lnSpc>
                <a:spcPts val="2450"/>
              </a:lnSpc>
              <a:buNone/>
            </a:pPr>
            <a:r>
              <a:rPr lang="en-US" sz="1550" dirty="0">
                <a:solidFill>
                  <a:srgbClr val="C7CDD6"/>
                </a:solidFill>
                <a:latin typeface="Inter" pitchFamily="34" charset="0"/>
                <a:ea typeface="Inter" pitchFamily="34" charset="-122"/>
                <a:cs typeface="Inter" pitchFamily="34" charset="-120"/>
              </a:rPr>
              <a:t>These groups are small and involve close, personal interaction, like family and friends. They exert a strong influence on our beliefs and values.</a:t>
            </a:r>
            <a:endParaRPr lang="en-US" sz="1550" dirty="0"/>
          </a:p>
        </p:txBody>
      </p:sp>
      <p:sp>
        <p:nvSpPr>
          <p:cNvPr id="7" name="Shape 4"/>
          <p:cNvSpPr/>
          <p:nvPr/>
        </p:nvSpPr>
        <p:spPr>
          <a:xfrm>
            <a:off x="7414260" y="3937159"/>
            <a:ext cx="6523196" cy="1774150"/>
          </a:xfrm>
          <a:prstGeom prst="roundRect">
            <a:avLst>
              <a:gd name="adj" fmla="val 1674"/>
            </a:avLst>
          </a:prstGeom>
          <a:solidFill>
            <a:srgbClr val="434348"/>
          </a:solidFill>
          <a:ln/>
        </p:spPr>
      </p:sp>
      <p:sp>
        <p:nvSpPr>
          <p:cNvPr id="8" name="Text 5"/>
          <p:cNvSpPr/>
          <p:nvPr/>
        </p:nvSpPr>
        <p:spPr>
          <a:xfrm>
            <a:off x="7612261" y="4135160"/>
            <a:ext cx="2475428" cy="309324"/>
          </a:xfrm>
          <a:prstGeom prst="rect">
            <a:avLst/>
          </a:prstGeom>
          <a:noFill/>
          <a:ln/>
        </p:spPr>
        <p:txBody>
          <a:bodyPr wrap="none" lIns="0" tIns="0" rIns="0" bIns="0" rtlCol="0" anchor="t"/>
          <a:lstStyle/>
          <a:p>
            <a:pPr indent="0" marL="0">
              <a:lnSpc>
                <a:spcPts val="2400"/>
              </a:lnSpc>
              <a:buNone/>
            </a:pPr>
            <a:r>
              <a:rPr lang="en-US" sz="1900" dirty="0">
                <a:solidFill>
                  <a:srgbClr val="C7CDD6"/>
                </a:solidFill>
                <a:latin typeface="Instrument Sans Medium" pitchFamily="34" charset="0"/>
                <a:ea typeface="Instrument Sans Medium" pitchFamily="34" charset="-122"/>
                <a:cs typeface="Instrument Sans Medium" pitchFamily="34" charset="-120"/>
              </a:rPr>
              <a:t>Secondary</a:t>
            </a:r>
            <a:endParaRPr lang="en-US" sz="1900" dirty="0"/>
          </a:p>
        </p:txBody>
      </p:sp>
      <p:sp>
        <p:nvSpPr>
          <p:cNvPr id="9" name="Text 6"/>
          <p:cNvSpPr/>
          <p:nvPr/>
        </p:nvSpPr>
        <p:spPr>
          <a:xfrm>
            <a:off x="7612261" y="4563189"/>
            <a:ext cx="6127194" cy="950119"/>
          </a:xfrm>
          <a:prstGeom prst="rect">
            <a:avLst/>
          </a:prstGeom>
          <a:noFill/>
          <a:ln/>
        </p:spPr>
        <p:txBody>
          <a:bodyPr wrap="square" lIns="0" tIns="0" rIns="0" bIns="0" rtlCol="0" anchor="t"/>
          <a:lstStyle/>
          <a:p>
            <a:pPr indent="0" marL="0">
              <a:lnSpc>
                <a:spcPts val="2450"/>
              </a:lnSpc>
              <a:buNone/>
            </a:pPr>
            <a:r>
              <a:rPr lang="en-US" sz="1550" dirty="0">
                <a:solidFill>
                  <a:srgbClr val="C7CDD6"/>
                </a:solidFill>
                <a:latin typeface="Inter" pitchFamily="34" charset="0"/>
                <a:ea typeface="Inter" pitchFamily="34" charset="-122"/>
                <a:cs typeface="Inter" pitchFamily="34" charset="-120"/>
              </a:rPr>
              <a:t>These groups are larger and less personal, such as professional organizations or clubs. They provide information and support, but may not have the same level of impact as primary groups.</a:t>
            </a:r>
            <a:endParaRPr lang="en-US" sz="1550" dirty="0"/>
          </a:p>
        </p:txBody>
      </p:sp>
      <p:sp>
        <p:nvSpPr>
          <p:cNvPr id="10" name="Shape 7"/>
          <p:cNvSpPr/>
          <p:nvPr/>
        </p:nvSpPr>
        <p:spPr>
          <a:xfrm>
            <a:off x="693063" y="5909310"/>
            <a:ext cx="6523196" cy="1774150"/>
          </a:xfrm>
          <a:prstGeom prst="roundRect">
            <a:avLst>
              <a:gd name="adj" fmla="val 1674"/>
            </a:avLst>
          </a:prstGeom>
          <a:solidFill>
            <a:srgbClr val="434348"/>
          </a:solidFill>
          <a:ln/>
        </p:spPr>
      </p:sp>
      <p:sp>
        <p:nvSpPr>
          <p:cNvPr id="11" name="Text 8"/>
          <p:cNvSpPr/>
          <p:nvPr/>
        </p:nvSpPr>
        <p:spPr>
          <a:xfrm>
            <a:off x="891064" y="6107311"/>
            <a:ext cx="2475428" cy="309324"/>
          </a:xfrm>
          <a:prstGeom prst="rect">
            <a:avLst/>
          </a:prstGeom>
          <a:noFill/>
          <a:ln/>
        </p:spPr>
        <p:txBody>
          <a:bodyPr wrap="none" lIns="0" tIns="0" rIns="0" bIns="0" rtlCol="0" anchor="t"/>
          <a:lstStyle/>
          <a:p>
            <a:pPr indent="0" marL="0">
              <a:lnSpc>
                <a:spcPts val="2400"/>
              </a:lnSpc>
              <a:buNone/>
            </a:pPr>
            <a:r>
              <a:rPr lang="en-US" sz="1900" dirty="0">
                <a:solidFill>
                  <a:srgbClr val="C7CDD6"/>
                </a:solidFill>
                <a:latin typeface="Instrument Sans Medium" pitchFamily="34" charset="0"/>
                <a:ea typeface="Instrument Sans Medium" pitchFamily="34" charset="-122"/>
                <a:cs typeface="Instrument Sans Medium" pitchFamily="34" charset="-120"/>
              </a:rPr>
              <a:t>Aspirational</a:t>
            </a:r>
            <a:endParaRPr lang="en-US" sz="1900" dirty="0"/>
          </a:p>
        </p:txBody>
      </p:sp>
      <p:sp>
        <p:nvSpPr>
          <p:cNvPr id="12" name="Text 9"/>
          <p:cNvSpPr/>
          <p:nvPr/>
        </p:nvSpPr>
        <p:spPr>
          <a:xfrm>
            <a:off x="891064" y="6535341"/>
            <a:ext cx="6127194" cy="950119"/>
          </a:xfrm>
          <a:prstGeom prst="rect">
            <a:avLst/>
          </a:prstGeom>
          <a:noFill/>
          <a:ln/>
        </p:spPr>
        <p:txBody>
          <a:bodyPr wrap="square" lIns="0" tIns="0" rIns="0" bIns="0" rtlCol="0" anchor="t"/>
          <a:lstStyle/>
          <a:p>
            <a:pPr indent="0" marL="0">
              <a:lnSpc>
                <a:spcPts val="2450"/>
              </a:lnSpc>
              <a:buNone/>
            </a:pPr>
            <a:r>
              <a:rPr lang="en-US" sz="1550" dirty="0">
                <a:solidFill>
                  <a:srgbClr val="C7CDD6"/>
                </a:solidFill>
                <a:latin typeface="Inter" pitchFamily="34" charset="0"/>
                <a:ea typeface="Inter" pitchFamily="34" charset="-122"/>
                <a:cs typeface="Inter" pitchFamily="34" charset="-120"/>
              </a:rPr>
              <a:t>These groups are those we admire and aspire to be like, often celebrities or successful individuals. We may emulate their style or seek their approval.</a:t>
            </a:r>
            <a:endParaRPr lang="en-US" sz="1550" dirty="0"/>
          </a:p>
        </p:txBody>
      </p:sp>
      <p:sp>
        <p:nvSpPr>
          <p:cNvPr id="13" name="Shape 10"/>
          <p:cNvSpPr/>
          <p:nvPr/>
        </p:nvSpPr>
        <p:spPr>
          <a:xfrm>
            <a:off x="7414260" y="5909310"/>
            <a:ext cx="6523196" cy="1774150"/>
          </a:xfrm>
          <a:prstGeom prst="roundRect">
            <a:avLst>
              <a:gd name="adj" fmla="val 1674"/>
            </a:avLst>
          </a:prstGeom>
          <a:solidFill>
            <a:srgbClr val="434348"/>
          </a:solidFill>
          <a:ln/>
        </p:spPr>
      </p:sp>
      <p:sp>
        <p:nvSpPr>
          <p:cNvPr id="14" name="Text 11"/>
          <p:cNvSpPr/>
          <p:nvPr/>
        </p:nvSpPr>
        <p:spPr>
          <a:xfrm>
            <a:off x="7612261" y="6107311"/>
            <a:ext cx="2475428" cy="309324"/>
          </a:xfrm>
          <a:prstGeom prst="rect">
            <a:avLst/>
          </a:prstGeom>
          <a:noFill/>
          <a:ln/>
        </p:spPr>
        <p:txBody>
          <a:bodyPr wrap="none" lIns="0" tIns="0" rIns="0" bIns="0" rtlCol="0" anchor="t"/>
          <a:lstStyle/>
          <a:p>
            <a:pPr indent="0" marL="0">
              <a:lnSpc>
                <a:spcPts val="2400"/>
              </a:lnSpc>
              <a:buNone/>
            </a:pPr>
            <a:r>
              <a:rPr lang="en-US" sz="1900" dirty="0">
                <a:solidFill>
                  <a:srgbClr val="C7CDD6"/>
                </a:solidFill>
                <a:latin typeface="Instrument Sans Medium" pitchFamily="34" charset="0"/>
                <a:ea typeface="Instrument Sans Medium" pitchFamily="34" charset="-122"/>
                <a:cs typeface="Instrument Sans Medium" pitchFamily="34" charset="-120"/>
              </a:rPr>
              <a:t>Dissociative</a:t>
            </a:r>
            <a:endParaRPr lang="en-US" sz="1900" dirty="0"/>
          </a:p>
        </p:txBody>
      </p:sp>
      <p:sp>
        <p:nvSpPr>
          <p:cNvPr id="15" name="Text 12"/>
          <p:cNvSpPr/>
          <p:nvPr/>
        </p:nvSpPr>
        <p:spPr>
          <a:xfrm>
            <a:off x="7612261" y="6535341"/>
            <a:ext cx="6127194" cy="950119"/>
          </a:xfrm>
          <a:prstGeom prst="rect">
            <a:avLst/>
          </a:prstGeom>
          <a:noFill/>
          <a:ln/>
        </p:spPr>
        <p:txBody>
          <a:bodyPr wrap="square" lIns="0" tIns="0" rIns="0" bIns="0" rtlCol="0" anchor="t"/>
          <a:lstStyle/>
          <a:p>
            <a:pPr indent="0" marL="0">
              <a:lnSpc>
                <a:spcPts val="2450"/>
              </a:lnSpc>
              <a:buNone/>
            </a:pPr>
            <a:r>
              <a:rPr lang="en-US" sz="1550" dirty="0">
                <a:solidFill>
                  <a:srgbClr val="C7CDD6"/>
                </a:solidFill>
                <a:latin typeface="Inter" pitchFamily="34" charset="0"/>
                <a:ea typeface="Inter" pitchFamily="34" charset="-122"/>
                <a:cs typeface="Inter" pitchFamily="34" charset="-120"/>
              </a:rPr>
              <a:t>These groups are those we actively avoid or reject, due to conflicting values or behaviors. They may influence our choices by helping us identify what we don't want to be like.</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743903"/>
            <a:ext cx="7556421" cy="1417558"/>
          </a:xfrm>
          <a:prstGeom prst="rect">
            <a:avLst/>
          </a:prstGeom>
          <a:noFill/>
          <a:ln/>
        </p:spPr>
        <p:txBody>
          <a:bodyPr wrap="square" lIns="0" tIns="0" rIns="0" bIns="0" rtlCol="0" anchor="t"/>
          <a:lstStyle/>
          <a:p>
            <a:pPr indent="0" marL="0">
              <a:lnSpc>
                <a:spcPts val="5550"/>
              </a:lnSpc>
              <a:buNone/>
            </a:pPr>
            <a:r>
              <a:rPr lang="en-US" sz="4450" dirty="0">
                <a:solidFill>
                  <a:srgbClr val="EFD5FA"/>
                </a:solidFill>
                <a:latin typeface="Instrument Sans Medium" pitchFamily="34" charset="0"/>
                <a:ea typeface="Instrument Sans Medium" pitchFamily="34" charset="-122"/>
                <a:cs typeface="Instrument Sans Medium" pitchFamily="34" charset="-120"/>
              </a:rPr>
              <a:t>Normative Reference Groups</a:t>
            </a:r>
            <a:endParaRPr lang="en-US" sz="4450" dirty="0"/>
          </a:p>
        </p:txBody>
      </p:sp>
      <p:sp>
        <p:nvSpPr>
          <p:cNvPr id="4" name="Shape 1"/>
          <p:cNvSpPr/>
          <p:nvPr/>
        </p:nvSpPr>
        <p:spPr>
          <a:xfrm>
            <a:off x="793790" y="2756773"/>
            <a:ext cx="510302" cy="510302"/>
          </a:xfrm>
          <a:prstGeom prst="roundRect">
            <a:avLst>
              <a:gd name="adj" fmla="val 6667"/>
            </a:avLst>
          </a:prstGeom>
          <a:solidFill>
            <a:srgbClr val="434348"/>
          </a:solidFill>
          <a:ln/>
        </p:spPr>
      </p:sp>
      <p:sp>
        <p:nvSpPr>
          <p:cNvPr id="5" name="Text 2"/>
          <p:cNvSpPr/>
          <p:nvPr/>
        </p:nvSpPr>
        <p:spPr>
          <a:xfrm>
            <a:off x="982742" y="2841784"/>
            <a:ext cx="132398" cy="340281"/>
          </a:xfrm>
          <a:prstGeom prst="rect">
            <a:avLst/>
          </a:prstGeom>
          <a:noFill/>
          <a:ln/>
        </p:spPr>
        <p:txBody>
          <a:bodyPr wrap="none" lIns="0" tIns="0" rIns="0" bIns="0" rtlCol="0" anchor="t"/>
          <a:lstStyle/>
          <a:p>
            <a:pPr algn="ctr" indent="0" marL="0">
              <a:lnSpc>
                <a:spcPts val="2650"/>
              </a:lnSpc>
              <a:buNone/>
            </a:pPr>
            <a:r>
              <a:rPr lang="en-US" sz="2650" dirty="0">
                <a:solidFill>
                  <a:srgbClr val="C7CDD6"/>
                </a:solidFill>
                <a:latin typeface="Instrument Sans Medium" pitchFamily="34" charset="0"/>
                <a:ea typeface="Instrument Sans Medium" pitchFamily="34" charset="-122"/>
                <a:cs typeface="Instrument Sans Medium" pitchFamily="34" charset="-120"/>
              </a:rPr>
              <a:t>1</a:t>
            </a:r>
            <a:endParaRPr lang="en-US" sz="2650" dirty="0"/>
          </a:p>
        </p:txBody>
      </p:sp>
      <p:sp>
        <p:nvSpPr>
          <p:cNvPr id="6" name="Text 3"/>
          <p:cNvSpPr/>
          <p:nvPr/>
        </p:nvSpPr>
        <p:spPr>
          <a:xfrm>
            <a:off x="1530906" y="2756773"/>
            <a:ext cx="2835235" cy="354330"/>
          </a:xfrm>
          <a:prstGeom prst="rect">
            <a:avLst/>
          </a:prstGeom>
          <a:noFill/>
          <a:ln/>
        </p:spPr>
        <p:txBody>
          <a:bodyPr wrap="none" lIns="0" tIns="0" rIns="0" bIns="0" rtlCol="0" anchor="t"/>
          <a:lstStyle/>
          <a:p>
            <a:pPr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Social Norms</a:t>
            </a:r>
            <a:endParaRPr lang="en-US" sz="2200" dirty="0"/>
          </a:p>
        </p:txBody>
      </p:sp>
      <p:sp>
        <p:nvSpPr>
          <p:cNvPr id="7" name="Text 4"/>
          <p:cNvSpPr/>
          <p:nvPr/>
        </p:nvSpPr>
        <p:spPr>
          <a:xfrm>
            <a:off x="1530906" y="3247192"/>
            <a:ext cx="2927747" cy="2540318"/>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These groups influence our behaviors and values by setting social norms. They guide what is considered acceptable or desirable within a particular social context.</a:t>
            </a:r>
            <a:endParaRPr lang="en-US" sz="1750" dirty="0"/>
          </a:p>
        </p:txBody>
      </p:sp>
      <p:sp>
        <p:nvSpPr>
          <p:cNvPr id="8" name="Shape 5"/>
          <p:cNvSpPr/>
          <p:nvPr/>
        </p:nvSpPr>
        <p:spPr>
          <a:xfrm>
            <a:off x="4685467" y="2756773"/>
            <a:ext cx="510302" cy="510302"/>
          </a:xfrm>
          <a:prstGeom prst="roundRect">
            <a:avLst>
              <a:gd name="adj" fmla="val 6667"/>
            </a:avLst>
          </a:prstGeom>
          <a:solidFill>
            <a:srgbClr val="434348"/>
          </a:solidFill>
          <a:ln/>
        </p:spPr>
      </p:sp>
      <p:sp>
        <p:nvSpPr>
          <p:cNvPr id="9" name="Text 6"/>
          <p:cNvSpPr/>
          <p:nvPr/>
        </p:nvSpPr>
        <p:spPr>
          <a:xfrm>
            <a:off x="4846796" y="2841784"/>
            <a:ext cx="187523" cy="340281"/>
          </a:xfrm>
          <a:prstGeom prst="rect">
            <a:avLst/>
          </a:prstGeom>
          <a:noFill/>
          <a:ln/>
        </p:spPr>
        <p:txBody>
          <a:bodyPr wrap="none" lIns="0" tIns="0" rIns="0" bIns="0" rtlCol="0" anchor="t"/>
          <a:lstStyle/>
          <a:p>
            <a:pPr algn="ctr" indent="0" marL="0">
              <a:lnSpc>
                <a:spcPts val="2650"/>
              </a:lnSpc>
              <a:buNone/>
            </a:pPr>
            <a:r>
              <a:rPr lang="en-US" sz="2650" dirty="0">
                <a:solidFill>
                  <a:srgbClr val="C7CDD6"/>
                </a:solidFill>
                <a:latin typeface="Instrument Sans Medium" pitchFamily="34" charset="0"/>
                <a:ea typeface="Instrument Sans Medium" pitchFamily="34" charset="-122"/>
                <a:cs typeface="Instrument Sans Medium" pitchFamily="34" charset="-120"/>
              </a:rPr>
              <a:t>2</a:t>
            </a:r>
            <a:endParaRPr lang="en-US" sz="2650" dirty="0"/>
          </a:p>
        </p:txBody>
      </p:sp>
      <p:sp>
        <p:nvSpPr>
          <p:cNvPr id="10" name="Text 7"/>
          <p:cNvSpPr/>
          <p:nvPr/>
        </p:nvSpPr>
        <p:spPr>
          <a:xfrm>
            <a:off x="5422583" y="2756773"/>
            <a:ext cx="2835235" cy="354330"/>
          </a:xfrm>
          <a:prstGeom prst="rect">
            <a:avLst/>
          </a:prstGeom>
          <a:noFill/>
          <a:ln/>
        </p:spPr>
        <p:txBody>
          <a:bodyPr wrap="none" lIns="0" tIns="0" rIns="0" bIns="0" rtlCol="0" anchor="t"/>
          <a:lstStyle/>
          <a:p>
            <a:pPr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Direct Influence</a:t>
            </a:r>
            <a:endParaRPr lang="en-US" sz="2200" dirty="0"/>
          </a:p>
        </p:txBody>
      </p:sp>
      <p:sp>
        <p:nvSpPr>
          <p:cNvPr id="11" name="Text 8"/>
          <p:cNvSpPr/>
          <p:nvPr/>
        </p:nvSpPr>
        <p:spPr>
          <a:xfrm>
            <a:off x="5422583" y="3247192"/>
            <a:ext cx="2927747" cy="2177415"/>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Normative groups exert direct influence through sanctions, rewards, and expectations. They can encourage conformity and discourage deviance.</a:t>
            </a:r>
            <a:endParaRPr lang="en-US" sz="1750" dirty="0"/>
          </a:p>
        </p:txBody>
      </p:sp>
      <p:sp>
        <p:nvSpPr>
          <p:cNvPr id="12" name="Shape 9"/>
          <p:cNvSpPr/>
          <p:nvPr/>
        </p:nvSpPr>
        <p:spPr>
          <a:xfrm>
            <a:off x="793790" y="6269474"/>
            <a:ext cx="510302" cy="510302"/>
          </a:xfrm>
          <a:prstGeom prst="roundRect">
            <a:avLst>
              <a:gd name="adj" fmla="val 6667"/>
            </a:avLst>
          </a:prstGeom>
          <a:solidFill>
            <a:srgbClr val="434348"/>
          </a:solidFill>
          <a:ln/>
        </p:spPr>
      </p:sp>
      <p:sp>
        <p:nvSpPr>
          <p:cNvPr id="13" name="Text 10"/>
          <p:cNvSpPr/>
          <p:nvPr/>
        </p:nvSpPr>
        <p:spPr>
          <a:xfrm>
            <a:off x="950714" y="6354485"/>
            <a:ext cx="196334" cy="340281"/>
          </a:xfrm>
          <a:prstGeom prst="rect">
            <a:avLst/>
          </a:prstGeom>
          <a:noFill/>
          <a:ln/>
        </p:spPr>
        <p:txBody>
          <a:bodyPr wrap="none" lIns="0" tIns="0" rIns="0" bIns="0" rtlCol="0" anchor="t"/>
          <a:lstStyle/>
          <a:p>
            <a:pPr algn="ctr" indent="0" marL="0">
              <a:lnSpc>
                <a:spcPts val="2650"/>
              </a:lnSpc>
              <a:buNone/>
            </a:pPr>
            <a:r>
              <a:rPr lang="en-US" sz="2650" dirty="0">
                <a:solidFill>
                  <a:srgbClr val="C7CDD6"/>
                </a:solidFill>
                <a:latin typeface="Instrument Sans Medium" pitchFamily="34" charset="0"/>
                <a:ea typeface="Instrument Sans Medium" pitchFamily="34" charset="-122"/>
                <a:cs typeface="Instrument Sans Medium" pitchFamily="34" charset="-120"/>
              </a:rPr>
              <a:t>3</a:t>
            </a:r>
            <a:endParaRPr lang="en-US" sz="2650" dirty="0"/>
          </a:p>
        </p:txBody>
      </p:sp>
      <p:sp>
        <p:nvSpPr>
          <p:cNvPr id="14" name="Text 11"/>
          <p:cNvSpPr/>
          <p:nvPr/>
        </p:nvSpPr>
        <p:spPr>
          <a:xfrm>
            <a:off x="1530906" y="6269474"/>
            <a:ext cx="2835235" cy="354330"/>
          </a:xfrm>
          <a:prstGeom prst="rect">
            <a:avLst/>
          </a:prstGeom>
          <a:noFill/>
          <a:ln/>
        </p:spPr>
        <p:txBody>
          <a:bodyPr wrap="none" lIns="0" tIns="0" rIns="0" bIns="0" rtlCol="0" anchor="t"/>
          <a:lstStyle/>
          <a:p>
            <a:pPr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Example</a:t>
            </a:r>
            <a:endParaRPr lang="en-US" sz="2200" dirty="0"/>
          </a:p>
        </p:txBody>
      </p:sp>
      <p:sp>
        <p:nvSpPr>
          <p:cNvPr id="15" name="Text 12"/>
          <p:cNvSpPr/>
          <p:nvPr/>
        </p:nvSpPr>
        <p:spPr>
          <a:xfrm>
            <a:off x="1530906" y="6759893"/>
            <a:ext cx="6819305" cy="725805"/>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A college student may adopt the fashion trends of their peer group to fit in and gain social acceptance.</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2177058"/>
            <a:ext cx="8277344" cy="708779"/>
          </a:xfrm>
          <a:prstGeom prst="rect">
            <a:avLst/>
          </a:prstGeom>
          <a:noFill/>
          <a:ln/>
        </p:spPr>
        <p:txBody>
          <a:bodyPr wrap="none" lIns="0" tIns="0" rIns="0" bIns="0" rtlCol="0" anchor="t"/>
          <a:lstStyle/>
          <a:p>
            <a:pPr indent="0" marL="0">
              <a:lnSpc>
                <a:spcPts val="5550"/>
              </a:lnSpc>
              <a:buNone/>
            </a:pPr>
            <a:r>
              <a:rPr lang="en-US" sz="4450" dirty="0">
                <a:solidFill>
                  <a:srgbClr val="EFD5FA"/>
                </a:solidFill>
                <a:latin typeface="Instrument Sans Medium" pitchFamily="34" charset="0"/>
                <a:ea typeface="Instrument Sans Medium" pitchFamily="34" charset="-122"/>
                <a:cs typeface="Instrument Sans Medium" pitchFamily="34" charset="-120"/>
              </a:rPr>
              <a:t>Comparative Reference Groups</a:t>
            </a:r>
            <a:endParaRPr lang="en-US" sz="4450" dirty="0"/>
          </a:p>
        </p:txBody>
      </p:sp>
      <p:sp>
        <p:nvSpPr>
          <p:cNvPr id="3" name="Text 1"/>
          <p:cNvSpPr/>
          <p:nvPr/>
        </p:nvSpPr>
        <p:spPr>
          <a:xfrm>
            <a:off x="793790" y="3452813"/>
            <a:ext cx="2835235" cy="354330"/>
          </a:xfrm>
          <a:prstGeom prst="rect">
            <a:avLst/>
          </a:prstGeom>
          <a:noFill/>
          <a:ln/>
        </p:spPr>
        <p:txBody>
          <a:bodyPr wrap="none" lIns="0" tIns="0" rIns="0" bIns="0" rtlCol="0" anchor="t"/>
          <a:lstStyle/>
          <a:p>
            <a:pPr indent="0" marL="0">
              <a:lnSpc>
                <a:spcPts val="2750"/>
              </a:lnSpc>
              <a:buNone/>
            </a:pPr>
            <a:r>
              <a:rPr lang="en-US" sz="2200" dirty="0">
                <a:solidFill>
                  <a:srgbClr val="EFD5FA"/>
                </a:solidFill>
                <a:latin typeface="Instrument Sans Medium" pitchFamily="34" charset="0"/>
                <a:ea typeface="Instrument Sans Medium" pitchFamily="34" charset="-122"/>
                <a:cs typeface="Instrument Sans Medium" pitchFamily="34" charset="-120"/>
              </a:rPr>
              <a:t>Comparison Point</a:t>
            </a:r>
            <a:endParaRPr lang="en-US" sz="2200" dirty="0"/>
          </a:p>
        </p:txBody>
      </p:sp>
      <p:sp>
        <p:nvSpPr>
          <p:cNvPr id="4" name="Text 2"/>
          <p:cNvSpPr/>
          <p:nvPr/>
        </p:nvSpPr>
        <p:spPr>
          <a:xfrm>
            <a:off x="793790" y="4033957"/>
            <a:ext cx="3978116" cy="1814513"/>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These groups serve as a point of comparison for evaluating our own attributes, beliefs, and behaviors. They provide a frame of reference for judging ourselves and others.</a:t>
            </a:r>
            <a:endParaRPr lang="en-US" sz="1750" dirty="0"/>
          </a:p>
        </p:txBody>
      </p:sp>
      <p:sp>
        <p:nvSpPr>
          <p:cNvPr id="5" name="Text 3"/>
          <p:cNvSpPr/>
          <p:nvPr/>
        </p:nvSpPr>
        <p:spPr>
          <a:xfrm>
            <a:off x="5332928" y="3452813"/>
            <a:ext cx="2835235" cy="354330"/>
          </a:xfrm>
          <a:prstGeom prst="rect">
            <a:avLst/>
          </a:prstGeom>
          <a:noFill/>
          <a:ln/>
        </p:spPr>
        <p:txBody>
          <a:bodyPr wrap="none" lIns="0" tIns="0" rIns="0" bIns="0" rtlCol="0" anchor="t"/>
          <a:lstStyle/>
          <a:p>
            <a:pPr indent="0" marL="0">
              <a:lnSpc>
                <a:spcPts val="2750"/>
              </a:lnSpc>
              <a:buNone/>
            </a:pPr>
            <a:r>
              <a:rPr lang="en-US" sz="2200" dirty="0">
                <a:solidFill>
                  <a:srgbClr val="EFD5FA"/>
                </a:solidFill>
                <a:latin typeface="Instrument Sans Medium" pitchFamily="34" charset="0"/>
                <a:ea typeface="Instrument Sans Medium" pitchFamily="34" charset="-122"/>
                <a:cs typeface="Instrument Sans Medium" pitchFamily="34" charset="-120"/>
              </a:rPr>
              <a:t>Indirect Influence</a:t>
            </a:r>
            <a:endParaRPr lang="en-US" sz="2200" dirty="0"/>
          </a:p>
        </p:txBody>
      </p:sp>
      <p:sp>
        <p:nvSpPr>
          <p:cNvPr id="6" name="Text 4"/>
          <p:cNvSpPr/>
          <p:nvPr/>
        </p:nvSpPr>
        <p:spPr>
          <a:xfrm>
            <a:off x="5332928" y="4033957"/>
            <a:ext cx="3978116" cy="1814513"/>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Comparative groups exert an indirect influence by providing information and benchmarks for comparison. This can lead to emulation or avoidance of certain behaviors.</a:t>
            </a:r>
            <a:endParaRPr lang="en-US" sz="1750" dirty="0"/>
          </a:p>
        </p:txBody>
      </p:sp>
      <p:sp>
        <p:nvSpPr>
          <p:cNvPr id="7" name="Text 5"/>
          <p:cNvSpPr/>
          <p:nvPr/>
        </p:nvSpPr>
        <p:spPr>
          <a:xfrm>
            <a:off x="9872067" y="3452813"/>
            <a:ext cx="2835235" cy="354330"/>
          </a:xfrm>
          <a:prstGeom prst="rect">
            <a:avLst/>
          </a:prstGeom>
          <a:noFill/>
          <a:ln/>
        </p:spPr>
        <p:txBody>
          <a:bodyPr wrap="none" lIns="0" tIns="0" rIns="0" bIns="0" rtlCol="0" anchor="t"/>
          <a:lstStyle/>
          <a:p>
            <a:pPr indent="0" marL="0">
              <a:lnSpc>
                <a:spcPts val="2750"/>
              </a:lnSpc>
              <a:buNone/>
            </a:pPr>
            <a:r>
              <a:rPr lang="en-US" sz="2200" dirty="0">
                <a:solidFill>
                  <a:srgbClr val="EFD5FA"/>
                </a:solidFill>
                <a:latin typeface="Instrument Sans Medium" pitchFamily="34" charset="0"/>
                <a:ea typeface="Instrument Sans Medium" pitchFamily="34" charset="-122"/>
                <a:cs typeface="Instrument Sans Medium" pitchFamily="34" charset="-120"/>
              </a:rPr>
              <a:t>Example</a:t>
            </a:r>
            <a:endParaRPr lang="en-US" sz="2200" dirty="0"/>
          </a:p>
        </p:txBody>
      </p:sp>
      <p:sp>
        <p:nvSpPr>
          <p:cNvPr id="8" name="Text 6"/>
          <p:cNvSpPr/>
          <p:nvPr/>
        </p:nvSpPr>
        <p:spPr>
          <a:xfrm>
            <a:off x="9872067" y="4033957"/>
            <a:ext cx="3978116" cy="1451610"/>
          </a:xfrm>
          <a:prstGeom prst="rect">
            <a:avLst/>
          </a:prstGeom>
          <a:noFill/>
          <a:ln/>
        </p:spPr>
        <p:txBody>
          <a:bodyPr wrap="square" lIns="0" tIns="0" rIns="0" bIns="0" rtlCol="0" anchor="t"/>
          <a:lstStyle/>
          <a:p>
            <a:pPr indent="0" marL="0">
              <a:lnSpc>
                <a:spcPts val="2850"/>
              </a:lnSpc>
              <a:buNone/>
            </a:pPr>
            <a:r>
              <a:rPr lang="en-US" sz="1750" dirty="0">
                <a:solidFill>
                  <a:srgbClr val="C7CDD6"/>
                </a:solidFill>
                <a:latin typeface="Inter" pitchFamily="34" charset="0"/>
                <a:ea typeface="Inter" pitchFamily="34" charset="-122"/>
                <a:cs typeface="Inter" pitchFamily="34" charset="-120"/>
              </a:rPr>
              <a:t>A young professional may compare their career progress to that of their colleagues, motivating them to work harder or adjust their goals.</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835235"/>
          </a:xfrm>
          <a:prstGeom prst="rect">
            <a:avLst/>
          </a:prstGeom>
        </p:spPr>
      </p:pic>
      <p:sp>
        <p:nvSpPr>
          <p:cNvPr id="3" name="Text 0"/>
          <p:cNvSpPr/>
          <p:nvPr/>
        </p:nvSpPr>
        <p:spPr>
          <a:xfrm>
            <a:off x="793790" y="3459004"/>
            <a:ext cx="7962067" cy="708779"/>
          </a:xfrm>
          <a:prstGeom prst="rect">
            <a:avLst/>
          </a:prstGeom>
          <a:noFill/>
          <a:ln/>
        </p:spPr>
        <p:txBody>
          <a:bodyPr wrap="none" lIns="0" tIns="0" rIns="0" bIns="0" rtlCol="0" anchor="t"/>
          <a:lstStyle/>
          <a:p>
            <a:pPr indent="0" marL="0">
              <a:lnSpc>
                <a:spcPts val="5550"/>
              </a:lnSpc>
              <a:buNone/>
            </a:pPr>
            <a:r>
              <a:rPr lang="en-US" sz="4450" dirty="0">
                <a:solidFill>
                  <a:srgbClr val="EFD5FA"/>
                </a:solidFill>
                <a:latin typeface="Instrument Sans Medium" pitchFamily="34" charset="0"/>
                <a:ea typeface="Instrument Sans Medium" pitchFamily="34" charset="-122"/>
                <a:cs typeface="Instrument Sans Medium" pitchFamily="34" charset="-120"/>
              </a:rPr>
              <a:t>Influence of Reference Groups</a:t>
            </a:r>
            <a:endParaRPr lang="en-US" sz="4450" dirty="0"/>
          </a:p>
        </p:txBody>
      </p:sp>
      <p:pic>
        <p:nvPicPr>
          <p:cNvPr id="4" name="Image 1" descr="preencoded.png">    </p:cNvPr>
          <p:cNvPicPr>
            <a:picLocks noChangeAspect="1"/>
          </p:cNvPicPr>
          <p:nvPr/>
        </p:nvPicPr>
        <p:blipFill>
          <a:blip r:embed="rId2"/>
          <a:stretch>
            <a:fillRect/>
          </a:stretch>
        </p:blipFill>
        <p:spPr>
          <a:xfrm>
            <a:off x="793790" y="4507944"/>
            <a:ext cx="566976" cy="566976"/>
          </a:xfrm>
          <a:prstGeom prst="rect">
            <a:avLst/>
          </a:prstGeom>
        </p:spPr>
      </p:pic>
      <p:sp>
        <p:nvSpPr>
          <p:cNvPr id="5" name="Text 1"/>
          <p:cNvSpPr/>
          <p:nvPr/>
        </p:nvSpPr>
        <p:spPr>
          <a:xfrm>
            <a:off x="793790" y="5301734"/>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Information</a:t>
            </a:r>
            <a:endParaRPr lang="en-US" sz="2200" dirty="0"/>
          </a:p>
        </p:txBody>
      </p:sp>
      <p:sp>
        <p:nvSpPr>
          <p:cNvPr id="6" name="Text 2"/>
          <p:cNvSpPr/>
          <p:nvPr/>
        </p:nvSpPr>
        <p:spPr>
          <a:xfrm>
            <a:off x="793790" y="5792153"/>
            <a:ext cx="4120753" cy="1814513"/>
          </a:xfrm>
          <a:prstGeom prst="rect">
            <a:avLst/>
          </a:prstGeom>
          <a:noFill/>
          <a:ln/>
        </p:spPr>
        <p:txBody>
          <a:bodyPr wrap="square" lIns="0" tIns="0" rIns="0" bIns="0" rtlCol="0" anchor="t"/>
          <a:lstStyle/>
          <a:p>
            <a:pPr algn="l" indent="0" marL="0">
              <a:lnSpc>
                <a:spcPts val="2850"/>
              </a:lnSpc>
              <a:buNone/>
            </a:pPr>
            <a:r>
              <a:rPr lang="en-US" sz="1750" dirty="0">
                <a:solidFill>
                  <a:srgbClr val="C7CDD6"/>
                </a:solidFill>
                <a:latin typeface="Inter" pitchFamily="34" charset="0"/>
                <a:ea typeface="Inter" pitchFamily="34" charset="-122"/>
                <a:cs typeface="Inter" pitchFamily="34" charset="-120"/>
              </a:rPr>
              <a:t>Reference groups provide information about products, services, trends, and social norms. This information shapes our perceptions and influences our decisions.</a:t>
            </a:r>
            <a:endParaRPr lang="en-US" sz="1750" dirty="0"/>
          </a:p>
        </p:txBody>
      </p:sp>
      <p:pic>
        <p:nvPicPr>
          <p:cNvPr id="7" name="Image 2" descr="preencoded.png">    </p:cNvPr>
          <p:cNvPicPr>
            <a:picLocks noChangeAspect="1"/>
          </p:cNvPicPr>
          <p:nvPr/>
        </p:nvPicPr>
        <p:blipFill>
          <a:blip r:embed="rId3"/>
          <a:stretch>
            <a:fillRect/>
          </a:stretch>
        </p:blipFill>
        <p:spPr>
          <a:xfrm>
            <a:off x="5254704" y="4507944"/>
            <a:ext cx="566976" cy="566976"/>
          </a:xfrm>
          <a:prstGeom prst="rect">
            <a:avLst/>
          </a:prstGeom>
        </p:spPr>
      </p:pic>
      <p:sp>
        <p:nvSpPr>
          <p:cNvPr id="8" name="Text 3"/>
          <p:cNvSpPr/>
          <p:nvPr/>
        </p:nvSpPr>
        <p:spPr>
          <a:xfrm>
            <a:off x="5254704" y="5301734"/>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Social Approval</a:t>
            </a:r>
            <a:endParaRPr lang="en-US" sz="2200" dirty="0"/>
          </a:p>
        </p:txBody>
      </p:sp>
      <p:sp>
        <p:nvSpPr>
          <p:cNvPr id="9" name="Text 4"/>
          <p:cNvSpPr/>
          <p:nvPr/>
        </p:nvSpPr>
        <p:spPr>
          <a:xfrm>
            <a:off x="5254704" y="5792153"/>
            <a:ext cx="4120872" cy="1814513"/>
          </a:xfrm>
          <a:prstGeom prst="rect">
            <a:avLst/>
          </a:prstGeom>
          <a:noFill/>
          <a:ln/>
        </p:spPr>
        <p:txBody>
          <a:bodyPr wrap="square" lIns="0" tIns="0" rIns="0" bIns="0" rtlCol="0" anchor="t"/>
          <a:lstStyle/>
          <a:p>
            <a:pPr algn="l" indent="0" marL="0">
              <a:lnSpc>
                <a:spcPts val="2850"/>
              </a:lnSpc>
              <a:buNone/>
            </a:pPr>
            <a:r>
              <a:rPr lang="en-US" sz="1750" dirty="0">
                <a:solidFill>
                  <a:srgbClr val="C7CDD6"/>
                </a:solidFill>
                <a:latin typeface="Inter" pitchFamily="34" charset="0"/>
                <a:ea typeface="Inter" pitchFamily="34" charset="-122"/>
                <a:cs typeface="Inter" pitchFamily="34" charset="-120"/>
              </a:rPr>
              <a:t>We seek approval from reference groups, and their opinions can significantly impact our choices. The desire to fit in or gain acceptance can drive our decisions.</a:t>
            </a:r>
            <a:endParaRPr lang="en-US" sz="1750" dirty="0"/>
          </a:p>
        </p:txBody>
      </p:sp>
      <p:pic>
        <p:nvPicPr>
          <p:cNvPr id="10" name="Image 3" descr="preencoded.png">    </p:cNvPr>
          <p:cNvPicPr>
            <a:picLocks noChangeAspect="1"/>
          </p:cNvPicPr>
          <p:nvPr/>
        </p:nvPicPr>
        <p:blipFill>
          <a:blip r:embed="rId4"/>
          <a:stretch>
            <a:fillRect/>
          </a:stretch>
        </p:blipFill>
        <p:spPr>
          <a:xfrm>
            <a:off x="9715738" y="4507944"/>
            <a:ext cx="566976" cy="566976"/>
          </a:xfrm>
          <a:prstGeom prst="rect">
            <a:avLst/>
          </a:prstGeom>
        </p:spPr>
      </p:pic>
      <p:sp>
        <p:nvSpPr>
          <p:cNvPr id="11" name="Text 5"/>
          <p:cNvSpPr/>
          <p:nvPr/>
        </p:nvSpPr>
        <p:spPr>
          <a:xfrm>
            <a:off x="9715738" y="5301734"/>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Motivation</a:t>
            </a:r>
            <a:endParaRPr lang="en-US" sz="2200" dirty="0"/>
          </a:p>
        </p:txBody>
      </p:sp>
      <p:sp>
        <p:nvSpPr>
          <p:cNvPr id="12" name="Text 6"/>
          <p:cNvSpPr/>
          <p:nvPr/>
        </p:nvSpPr>
        <p:spPr>
          <a:xfrm>
            <a:off x="9715738" y="5792153"/>
            <a:ext cx="4120753" cy="1814513"/>
          </a:xfrm>
          <a:prstGeom prst="rect">
            <a:avLst/>
          </a:prstGeom>
          <a:noFill/>
          <a:ln/>
        </p:spPr>
        <p:txBody>
          <a:bodyPr wrap="square" lIns="0" tIns="0" rIns="0" bIns="0" rtlCol="0" anchor="t"/>
          <a:lstStyle/>
          <a:p>
            <a:pPr algn="l" indent="0" marL="0">
              <a:lnSpc>
                <a:spcPts val="2850"/>
              </a:lnSpc>
              <a:buNone/>
            </a:pPr>
            <a:r>
              <a:rPr lang="en-US" sz="1750" dirty="0">
                <a:solidFill>
                  <a:srgbClr val="C7CDD6"/>
                </a:solidFill>
                <a:latin typeface="Inter" pitchFamily="34" charset="0"/>
                <a:ea typeface="Inter" pitchFamily="34" charset="-122"/>
                <a:cs typeface="Inter" pitchFamily="34" charset="-120"/>
              </a:rPr>
              <a:t>Reference groups can inspire us to strive for higher goals or adopt new behaviors. Observing successful individuals within a group can be motivating.</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05683" y="554593"/>
            <a:ext cx="10396418" cy="630079"/>
          </a:xfrm>
          <a:prstGeom prst="rect">
            <a:avLst/>
          </a:prstGeom>
          <a:noFill/>
          <a:ln/>
        </p:spPr>
        <p:txBody>
          <a:bodyPr wrap="none" lIns="0" tIns="0" rIns="0" bIns="0" rtlCol="0" anchor="t"/>
          <a:lstStyle/>
          <a:p>
            <a:pPr indent="0" marL="0">
              <a:lnSpc>
                <a:spcPts val="4950"/>
              </a:lnSpc>
              <a:buNone/>
            </a:pPr>
            <a:r>
              <a:rPr lang="en-US" sz="3950" dirty="0">
                <a:solidFill>
                  <a:srgbClr val="EFD5FA"/>
                </a:solidFill>
                <a:latin typeface="Instrument Sans Medium" pitchFamily="34" charset="0"/>
                <a:ea typeface="Instrument Sans Medium" pitchFamily="34" charset="-122"/>
                <a:cs typeface="Instrument Sans Medium" pitchFamily="34" charset="-120"/>
              </a:rPr>
              <a:t>Factors Affecting Reference Group Influence</a:t>
            </a:r>
            <a:endParaRPr lang="en-US" sz="3950" dirty="0"/>
          </a:p>
        </p:txBody>
      </p:sp>
      <p:pic>
        <p:nvPicPr>
          <p:cNvPr id="3" name="Image 0" descr="preencoded.png">    </p:cNvPr>
          <p:cNvPicPr>
            <a:picLocks noChangeAspect="1"/>
          </p:cNvPicPr>
          <p:nvPr/>
        </p:nvPicPr>
        <p:blipFill>
          <a:blip r:embed="rId1"/>
          <a:stretch>
            <a:fillRect/>
          </a:stretch>
        </p:blipFill>
        <p:spPr>
          <a:xfrm>
            <a:off x="3192423" y="1587818"/>
            <a:ext cx="1635800" cy="1483995"/>
          </a:xfrm>
          <a:prstGeom prst="rect">
            <a:avLst/>
          </a:prstGeom>
        </p:spPr>
      </p:pic>
      <p:sp>
        <p:nvSpPr>
          <p:cNvPr id="4" name="Text 1"/>
          <p:cNvSpPr/>
          <p:nvPr/>
        </p:nvSpPr>
        <p:spPr>
          <a:xfrm>
            <a:off x="3961209" y="2320409"/>
            <a:ext cx="98108" cy="403265"/>
          </a:xfrm>
          <a:prstGeom prst="rect">
            <a:avLst/>
          </a:prstGeom>
          <a:noFill/>
          <a:ln/>
        </p:spPr>
        <p:txBody>
          <a:bodyPr wrap="none" lIns="0" tIns="0" rIns="0" bIns="0" rtlCol="0" anchor="t"/>
          <a:lstStyle/>
          <a:p>
            <a:pPr algn="ctr" indent="0" marL="0">
              <a:lnSpc>
                <a:spcPts val="31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1</a:t>
            </a:r>
            <a:endParaRPr lang="en-US" sz="1950" dirty="0"/>
          </a:p>
        </p:txBody>
      </p:sp>
      <p:sp>
        <p:nvSpPr>
          <p:cNvPr id="5" name="Text 2"/>
          <p:cNvSpPr/>
          <p:nvPr/>
        </p:nvSpPr>
        <p:spPr>
          <a:xfrm>
            <a:off x="5029795" y="1950601"/>
            <a:ext cx="2520196" cy="315039"/>
          </a:xfrm>
          <a:prstGeom prst="rect">
            <a:avLst/>
          </a:prstGeom>
          <a:noFill/>
          <a:ln/>
        </p:spPr>
        <p:txBody>
          <a:bodyPr wrap="none" lIns="0" tIns="0" rIns="0" bIns="0" rtlCol="0" anchor="t"/>
          <a:lstStyle/>
          <a:p>
            <a:pPr algn="l" indent="0" marL="0">
              <a:lnSpc>
                <a:spcPts val="24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Visibility</a:t>
            </a:r>
            <a:endParaRPr lang="en-US" sz="1950" dirty="0"/>
          </a:p>
        </p:txBody>
      </p:sp>
      <p:sp>
        <p:nvSpPr>
          <p:cNvPr id="6" name="Text 3"/>
          <p:cNvSpPr/>
          <p:nvPr/>
        </p:nvSpPr>
        <p:spPr>
          <a:xfrm>
            <a:off x="5029795" y="2386608"/>
            <a:ext cx="7238405" cy="322421"/>
          </a:xfrm>
          <a:prstGeom prst="rect">
            <a:avLst/>
          </a:prstGeom>
          <a:noFill/>
          <a:ln/>
        </p:spPr>
        <p:txBody>
          <a:bodyPr wrap="none" lIns="0" tIns="0" rIns="0" bIns="0" rtlCol="0" anchor="t"/>
          <a:lstStyle/>
          <a:p>
            <a:pPr algn="l" indent="0" marL="0">
              <a:lnSpc>
                <a:spcPts val="2500"/>
              </a:lnSpc>
              <a:buNone/>
            </a:pPr>
            <a:r>
              <a:rPr lang="en-US" sz="1550" dirty="0">
                <a:solidFill>
                  <a:srgbClr val="C7CDD6"/>
                </a:solidFill>
                <a:latin typeface="Inter" pitchFamily="34" charset="0"/>
                <a:ea typeface="Inter" pitchFamily="34" charset="-122"/>
                <a:cs typeface="Inter" pitchFamily="34" charset="-120"/>
              </a:rPr>
              <a:t>The more visible a group's behaviors and values, the greater their influence.</a:t>
            </a:r>
            <a:endParaRPr lang="en-US" sz="1550" dirty="0"/>
          </a:p>
        </p:txBody>
      </p:sp>
      <p:sp>
        <p:nvSpPr>
          <p:cNvPr id="7" name="Shape 4"/>
          <p:cNvSpPr/>
          <p:nvPr/>
        </p:nvSpPr>
        <p:spPr>
          <a:xfrm>
            <a:off x="4878586" y="3087410"/>
            <a:ext cx="8995767" cy="11430"/>
          </a:xfrm>
          <a:prstGeom prst="roundRect">
            <a:avLst>
              <a:gd name="adj" fmla="val 264599"/>
            </a:avLst>
          </a:prstGeom>
          <a:solidFill>
            <a:srgbClr val="5C5C61"/>
          </a:solidFill>
          <a:ln/>
        </p:spPr>
      </p:sp>
      <p:pic>
        <p:nvPicPr>
          <p:cNvPr id="8" name="Image 1" descr="preencoded.png">    </p:cNvPr>
          <p:cNvPicPr>
            <a:picLocks noChangeAspect="1"/>
          </p:cNvPicPr>
          <p:nvPr/>
        </p:nvPicPr>
        <p:blipFill>
          <a:blip r:embed="rId2"/>
          <a:stretch>
            <a:fillRect/>
          </a:stretch>
        </p:blipFill>
        <p:spPr>
          <a:xfrm>
            <a:off x="2374583" y="3122176"/>
            <a:ext cx="3271599" cy="1483995"/>
          </a:xfrm>
          <a:prstGeom prst="rect">
            <a:avLst/>
          </a:prstGeom>
        </p:spPr>
      </p:pic>
      <p:sp>
        <p:nvSpPr>
          <p:cNvPr id="9" name="Text 5"/>
          <p:cNvSpPr/>
          <p:nvPr/>
        </p:nvSpPr>
        <p:spPr>
          <a:xfrm>
            <a:off x="3940850" y="3662482"/>
            <a:ext cx="138827" cy="403265"/>
          </a:xfrm>
          <a:prstGeom prst="rect">
            <a:avLst/>
          </a:prstGeom>
          <a:noFill/>
          <a:ln/>
        </p:spPr>
        <p:txBody>
          <a:bodyPr wrap="none" lIns="0" tIns="0" rIns="0" bIns="0" rtlCol="0" anchor="t"/>
          <a:lstStyle/>
          <a:p>
            <a:pPr algn="ctr" indent="0" marL="0">
              <a:lnSpc>
                <a:spcPts val="31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2</a:t>
            </a:r>
            <a:endParaRPr lang="en-US" sz="1950" dirty="0"/>
          </a:p>
        </p:txBody>
      </p:sp>
      <p:sp>
        <p:nvSpPr>
          <p:cNvPr id="10" name="Text 6"/>
          <p:cNvSpPr/>
          <p:nvPr/>
        </p:nvSpPr>
        <p:spPr>
          <a:xfrm>
            <a:off x="5847755" y="3484959"/>
            <a:ext cx="2520196" cy="315039"/>
          </a:xfrm>
          <a:prstGeom prst="rect">
            <a:avLst/>
          </a:prstGeom>
          <a:noFill/>
          <a:ln/>
        </p:spPr>
        <p:txBody>
          <a:bodyPr wrap="none" lIns="0" tIns="0" rIns="0" bIns="0" rtlCol="0" anchor="t"/>
          <a:lstStyle/>
          <a:p>
            <a:pPr algn="l" indent="0" marL="0">
              <a:lnSpc>
                <a:spcPts val="24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Attractiveness</a:t>
            </a:r>
            <a:endParaRPr lang="en-US" sz="1950" dirty="0"/>
          </a:p>
        </p:txBody>
      </p:sp>
      <p:sp>
        <p:nvSpPr>
          <p:cNvPr id="11" name="Text 7"/>
          <p:cNvSpPr/>
          <p:nvPr/>
        </p:nvSpPr>
        <p:spPr>
          <a:xfrm>
            <a:off x="5847755" y="3920966"/>
            <a:ext cx="7307104" cy="322421"/>
          </a:xfrm>
          <a:prstGeom prst="rect">
            <a:avLst/>
          </a:prstGeom>
          <a:noFill/>
          <a:ln/>
        </p:spPr>
        <p:txBody>
          <a:bodyPr wrap="none" lIns="0" tIns="0" rIns="0" bIns="0" rtlCol="0" anchor="t"/>
          <a:lstStyle/>
          <a:p>
            <a:pPr algn="l" indent="0" marL="0">
              <a:lnSpc>
                <a:spcPts val="2500"/>
              </a:lnSpc>
              <a:buNone/>
            </a:pPr>
            <a:r>
              <a:rPr lang="en-US" sz="1550" dirty="0">
                <a:solidFill>
                  <a:srgbClr val="C7CDD6"/>
                </a:solidFill>
                <a:latin typeface="Inter" pitchFamily="34" charset="0"/>
                <a:ea typeface="Inter" pitchFamily="34" charset="-122"/>
                <a:cs typeface="Inter" pitchFamily="34" charset="-120"/>
              </a:rPr>
              <a:t>We are more likely to be influenced by groups we find attractive or desirable.</a:t>
            </a:r>
            <a:endParaRPr lang="en-US" sz="1550" dirty="0"/>
          </a:p>
        </p:txBody>
      </p:sp>
      <p:sp>
        <p:nvSpPr>
          <p:cNvPr id="12" name="Shape 8"/>
          <p:cNvSpPr/>
          <p:nvPr/>
        </p:nvSpPr>
        <p:spPr>
          <a:xfrm>
            <a:off x="5696545" y="4621768"/>
            <a:ext cx="8177808" cy="11430"/>
          </a:xfrm>
          <a:prstGeom prst="roundRect">
            <a:avLst>
              <a:gd name="adj" fmla="val 264599"/>
            </a:avLst>
          </a:prstGeom>
          <a:solidFill>
            <a:srgbClr val="5C5C61"/>
          </a:solidFill>
          <a:ln/>
        </p:spPr>
      </p:sp>
      <p:pic>
        <p:nvPicPr>
          <p:cNvPr id="13" name="Image 2" descr="preencoded.png">    </p:cNvPr>
          <p:cNvPicPr>
            <a:picLocks noChangeAspect="1"/>
          </p:cNvPicPr>
          <p:nvPr/>
        </p:nvPicPr>
        <p:blipFill>
          <a:blip r:embed="rId3"/>
          <a:stretch>
            <a:fillRect/>
          </a:stretch>
        </p:blipFill>
        <p:spPr>
          <a:xfrm>
            <a:off x="1556623" y="4656534"/>
            <a:ext cx="4907518" cy="1483995"/>
          </a:xfrm>
          <a:prstGeom prst="rect">
            <a:avLst/>
          </a:prstGeom>
        </p:spPr>
      </p:pic>
      <p:sp>
        <p:nvSpPr>
          <p:cNvPr id="14" name="Text 9"/>
          <p:cNvSpPr/>
          <p:nvPr/>
        </p:nvSpPr>
        <p:spPr>
          <a:xfrm>
            <a:off x="3937635" y="5196840"/>
            <a:ext cx="145375" cy="403265"/>
          </a:xfrm>
          <a:prstGeom prst="rect">
            <a:avLst/>
          </a:prstGeom>
          <a:noFill/>
          <a:ln/>
        </p:spPr>
        <p:txBody>
          <a:bodyPr wrap="none" lIns="0" tIns="0" rIns="0" bIns="0" rtlCol="0" anchor="t"/>
          <a:lstStyle/>
          <a:p>
            <a:pPr algn="ctr" indent="0" marL="0">
              <a:lnSpc>
                <a:spcPts val="31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3</a:t>
            </a:r>
            <a:endParaRPr lang="en-US" sz="1950" dirty="0"/>
          </a:p>
        </p:txBody>
      </p:sp>
      <p:sp>
        <p:nvSpPr>
          <p:cNvPr id="15" name="Text 10"/>
          <p:cNvSpPr/>
          <p:nvPr/>
        </p:nvSpPr>
        <p:spPr>
          <a:xfrm>
            <a:off x="6665714" y="4858107"/>
            <a:ext cx="2520196" cy="315039"/>
          </a:xfrm>
          <a:prstGeom prst="rect">
            <a:avLst/>
          </a:prstGeom>
          <a:noFill/>
          <a:ln/>
        </p:spPr>
        <p:txBody>
          <a:bodyPr wrap="none" lIns="0" tIns="0" rIns="0" bIns="0" rtlCol="0" anchor="t"/>
          <a:lstStyle/>
          <a:p>
            <a:pPr algn="l" indent="0" marL="0">
              <a:lnSpc>
                <a:spcPts val="24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Credibility</a:t>
            </a:r>
            <a:endParaRPr lang="en-US" sz="1950" dirty="0"/>
          </a:p>
        </p:txBody>
      </p:sp>
      <p:sp>
        <p:nvSpPr>
          <p:cNvPr id="16" name="Text 11"/>
          <p:cNvSpPr/>
          <p:nvPr/>
        </p:nvSpPr>
        <p:spPr>
          <a:xfrm>
            <a:off x="6665714" y="5294114"/>
            <a:ext cx="7057430" cy="644843"/>
          </a:xfrm>
          <a:prstGeom prst="rect">
            <a:avLst/>
          </a:prstGeom>
          <a:noFill/>
          <a:ln/>
        </p:spPr>
        <p:txBody>
          <a:bodyPr wrap="square" lIns="0" tIns="0" rIns="0" bIns="0" rtlCol="0" anchor="t"/>
          <a:lstStyle/>
          <a:p>
            <a:pPr algn="l" indent="0" marL="0">
              <a:lnSpc>
                <a:spcPts val="2500"/>
              </a:lnSpc>
              <a:buNone/>
            </a:pPr>
            <a:r>
              <a:rPr lang="en-US" sz="1550" dirty="0">
                <a:solidFill>
                  <a:srgbClr val="C7CDD6"/>
                </a:solidFill>
                <a:latin typeface="Inter" pitchFamily="34" charset="0"/>
                <a:ea typeface="Inter" pitchFamily="34" charset="-122"/>
                <a:cs typeface="Inter" pitchFamily="34" charset="-120"/>
              </a:rPr>
              <a:t>The credibility and expertise of a group can significantly impact its influence.</a:t>
            </a:r>
            <a:endParaRPr lang="en-US" sz="1550" dirty="0"/>
          </a:p>
        </p:txBody>
      </p:sp>
      <p:sp>
        <p:nvSpPr>
          <p:cNvPr id="17" name="Shape 12"/>
          <p:cNvSpPr/>
          <p:nvPr/>
        </p:nvSpPr>
        <p:spPr>
          <a:xfrm>
            <a:off x="6514505" y="6156127"/>
            <a:ext cx="7359848" cy="11430"/>
          </a:xfrm>
          <a:prstGeom prst="roundRect">
            <a:avLst>
              <a:gd name="adj" fmla="val 264599"/>
            </a:avLst>
          </a:prstGeom>
          <a:solidFill>
            <a:srgbClr val="5C5C61"/>
          </a:solidFill>
          <a:ln/>
        </p:spPr>
      </p:sp>
      <p:pic>
        <p:nvPicPr>
          <p:cNvPr id="18" name="Image 3" descr="preencoded.png">    </p:cNvPr>
          <p:cNvPicPr>
            <a:picLocks noChangeAspect="1"/>
          </p:cNvPicPr>
          <p:nvPr/>
        </p:nvPicPr>
        <p:blipFill>
          <a:blip r:embed="rId4"/>
          <a:stretch>
            <a:fillRect/>
          </a:stretch>
        </p:blipFill>
        <p:spPr>
          <a:xfrm>
            <a:off x="738664" y="6190893"/>
            <a:ext cx="6543318" cy="1483995"/>
          </a:xfrm>
          <a:prstGeom prst="rect">
            <a:avLst/>
          </a:prstGeom>
        </p:spPr>
      </p:pic>
      <p:sp>
        <p:nvSpPr>
          <p:cNvPr id="19" name="Text 13"/>
          <p:cNvSpPr/>
          <p:nvPr/>
        </p:nvSpPr>
        <p:spPr>
          <a:xfrm>
            <a:off x="3933825" y="6731198"/>
            <a:ext cx="152995" cy="403265"/>
          </a:xfrm>
          <a:prstGeom prst="rect">
            <a:avLst/>
          </a:prstGeom>
          <a:noFill/>
          <a:ln/>
        </p:spPr>
        <p:txBody>
          <a:bodyPr wrap="none" lIns="0" tIns="0" rIns="0" bIns="0" rtlCol="0" anchor="t"/>
          <a:lstStyle/>
          <a:p>
            <a:pPr algn="ctr" indent="0" marL="0">
              <a:lnSpc>
                <a:spcPts val="31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4</a:t>
            </a:r>
            <a:endParaRPr lang="en-US" sz="1950" dirty="0"/>
          </a:p>
        </p:txBody>
      </p:sp>
      <p:sp>
        <p:nvSpPr>
          <p:cNvPr id="20" name="Text 14"/>
          <p:cNvSpPr/>
          <p:nvPr/>
        </p:nvSpPr>
        <p:spPr>
          <a:xfrm>
            <a:off x="7483554" y="6392466"/>
            <a:ext cx="2520196" cy="315039"/>
          </a:xfrm>
          <a:prstGeom prst="rect">
            <a:avLst/>
          </a:prstGeom>
          <a:noFill/>
          <a:ln/>
        </p:spPr>
        <p:txBody>
          <a:bodyPr wrap="none" lIns="0" tIns="0" rIns="0" bIns="0" rtlCol="0" anchor="t"/>
          <a:lstStyle/>
          <a:p>
            <a:pPr algn="l" indent="0" marL="0">
              <a:lnSpc>
                <a:spcPts val="24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Importance</a:t>
            </a:r>
            <a:endParaRPr lang="en-US" sz="1950" dirty="0"/>
          </a:p>
        </p:txBody>
      </p:sp>
      <p:sp>
        <p:nvSpPr>
          <p:cNvPr id="21" name="Text 15"/>
          <p:cNvSpPr/>
          <p:nvPr/>
        </p:nvSpPr>
        <p:spPr>
          <a:xfrm>
            <a:off x="7483554" y="6828473"/>
            <a:ext cx="6239589" cy="644843"/>
          </a:xfrm>
          <a:prstGeom prst="rect">
            <a:avLst/>
          </a:prstGeom>
          <a:noFill/>
          <a:ln/>
        </p:spPr>
        <p:txBody>
          <a:bodyPr wrap="square" lIns="0" tIns="0" rIns="0" bIns="0" rtlCol="0" anchor="t"/>
          <a:lstStyle/>
          <a:p>
            <a:pPr algn="l" indent="0" marL="0">
              <a:lnSpc>
                <a:spcPts val="2500"/>
              </a:lnSpc>
              <a:buNone/>
            </a:pPr>
            <a:r>
              <a:rPr lang="en-US" sz="1550" dirty="0">
                <a:solidFill>
                  <a:srgbClr val="C7CDD6"/>
                </a:solidFill>
                <a:latin typeface="Inter" pitchFamily="34" charset="0"/>
                <a:ea typeface="Inter" pitchFamily="34" charset="-122"/>
                <a:cs typeface="Inter" pitchFamily="34" charset="-120"/>
              </a:rPr>
              <a:t>The relevance of a group's activities to our own lives affects its influence.</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734020"/>
            <a:ext cx="12651581" cy="708779"/>
          </a:xfrm>
          <a:prstGeom prst="rect">
            <a:avLst/>
          </a:prstGeom>
          <a:noFill/>
          <a:ln/>
        </p:spPr>
        <p:txBody>
          <a:bodyPr wrap="none" lIns="0" tIns="0" rIns="0" bIns="0" rtlCol="0" anchor="t"/>
          <a:lstStyle/>
          <a:p>
            <a:pPr indent="0" marL="0">
              <a:lnSpc>
                <a:spcPts val="5550"/>
              </a:lnSpc>
              <a:buNone/>
            </a:pPr>
            <a:r>
              <a:rPr lang="en-US" sz="4450" dirty="0">
                <a:solidFill>
                  <a:srgbClr val="EFD5FA"/>
                </a:solidFill>
                <a:latin typeface="Instrument Sans Medium" pitchFamily="34" charset="0"/>
                <a:ea typeface="Instrument Sans Medium" pitchFamily="34" charset="-122"/>
                <a:cs typeface="Instrument Sans Medium" pitchFamily="34" charset="-120"/>
              </a:rPr>
              <a:t>Importance of Understanding Reference Groups</a:t>
            </a:r>
            <a:endParaRPr lang="en-US" sz="4450" dirty="0"/>
          </a:p>
        </p:txBody>
      </p:sp>
      <p:sp>
        <p:nvSpPr>
          <p:cNvPr id="3" name="Shape 1"/>
          <p:cNvSpPr/>
          <p:nvPr/>
        </p:nvSpPr>
        <p:spPr>
          <a:xfrm>
            <a:off x="793790" y="1896428"/>
            <a:ext cx="2173724" cy="1669852"/>
          </a:xfrm>
          <a:prstGeom prst="roundRect">
            <a:avLst>
              <a:gd name="adj" fmla="val 2038"/>
            </a:avLst>
          </a:prstGeom>
          <a:solidFill>
            <a:srgbClr val="434348"/>
          </a:solidFill>
          <a:ln/>
        </p:spPr>
      </p:sp>
      <p:sp>
        <p:nvSpPr>
          <p:cNvPr id="4" name="Text 2"/>
          <p:cNvSpPr/>
          <p:nvPr/>
        </p:nvSpPr>
        <p:spPr>
          <a:xfrm>
            <a:off x="1020604" y="2504599"/>
            <a:ext cx="110252" cy="453509"/>
          </a:xfrm>
          <a:prstGeom prst="rect">
            <a:avLst/>
          </a:prstGeom>
          <a:noFill/>
          <a:ln/>
        </p:spPr>
        <p:txBody>
          <a:bodyPr wrap="none" lIns="0" tIns="0" rIns="0" bIns="0" rtlCol="0" anchor="t"/>
          <a:lstStyle/>
          <a:p>
            <a:pPr algn="ctr" indent="0" marL="0">
              <a:lnSpc>
                <a:spcPts val="35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1</a:t>
            </a:r>
            <a:endParaRPr lang="en-US" sz="2200" dirty="0"/>
          </a:p>
        </p:txBody>
      </p:sp>
      <p:sp>
        <p:nvSpPr>
          <p:cNvPr id="5" name="Text 3"/>
          <p:cNvSpPr/>
          <p:nvPr/>
        </p:nvSpPr>
        <p:spPr>
          <a:xfrm>
            <a:off x="3194328" y="2123242"/>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Target Marketing</a:t>
            </a:r>
            <a:endParaRPr lang="en-US" sz="2200" dirty="0"/>
          </a:p>
        </p:txBody>
      </p:sp>
      <p:sp>
        <p:nvSpPr>
          <p:cNvPr id="6" name="Text 4"/>
          <p:cNvSpPr/>
          <p:nvPr/>
        </p:nvSpPr>
        <p:spPr>
          <a:xfrm>
            <a:off x="3194328" y="2613660"/>
            <a:ext cx="10415468" cy="725805"/>
          </a:xfrm>
          <a:prstGeom prst="rect">
            <a:avLst/>
          </a:prstGeom>
          <a:noFill/>
          <a:ln/>
        </p:spPr>
        <p:txBody>
          <a:bodyPr wrap="square" lIns="0" tIns="0" rIns="0" bIns="0" rtlCol="0" anchor="t"/>
          <a:lstStyle/>
          <a:p>
            <a:pPr algn="l" indent="0" marL="0">
              <a:lnSpc>
                <a:spcPts val="2850"/>
              </a:lnSpc>
              <a:buNone/>
            </a:pPr>
            <a:r>
              <a:rPr lang="en-US" sz="1750" dirty="0">
                <a:solidFill>
                  <a:srgbClr val="C7CDD6"/>
                </a:solidFill>
                <a:latin typeface="Inter" pitchFamily="34" charset="0"/>
                <a:ea typeface="Inter" pitchFamily="34" charset="-122"/>
                <a:cs typeface="Inter" pitchFamily="34" charset="-120"/>
              </a:rPr>
              <a:t>Understanding reference groups helps marketers target their campaigns effectively, reaching the right audience and influencing their decisions.</a:t>
            </a:r>
            <a:endParaRPr lang="en-US" sz="1750" dirty="0"/>
          </a:p>
        </p:txBody>
      </p:sp>
      <p:sp>
        <p:nvSpPr>
          <p:cNvPr id="7" name="Shape 5"/>
          <p:cNvSpPr/>
          <p:nvPr/>
        </p:nvSpPr>
        <p:spPr>
          <a:xfrm>
            <a:off x="3080861" y="3551039"/>
            <a:ext cx="10642402" cy="15240"/>
          </a:xfrm>
          <a:prstGeom prst="roundRect">
            <a:avLst>
              <a:gd name="adj" fmla="val 223256"/>
            </a:avLst>
          </a:prstGeom>
          <a:solidFill>
            <a:srgbClr val="5C5C61"/>
          </a:solidFill>
          <a:ln/>
        </p:spPr>
      </p:sp>
      <p:sp>
        <p:nvSpPr>
          <p:cNvPr id="8" name="Shape 6"/>
          <p:cNvSpPr/>
          <p:nvPr/>
        </p:nvSpPr>
        <p:spPr>
          <a:xfrm>
            <a:off x="793790" y="3679627"/>
            <a:ext cx="4347567" cy="1669852"/>
          </a:xfrm>
          <a:prstGeom prst="roundRect">
            <a:avLst>
              <a:gd name="adj" fmla="val 2038"/>
            </a:avLst>
          </a:prstGeom>
          <a:solidFill>
            <a:srgbClr val="434348"/>
          </a:solidFill>
          <a:ln/>
        </p:spPr>
      </p:sp>
      <p:sp>
        <p:nvSpPr>
          <p:cNvPr id="9" name="Text 7"/>
          <p:cNvSpPr/>
          <p:nvPr/>
        </p:nvSpPr>
        <p:spPr>
          <a:xfrm>
            <a:off x="1020604" y="4287798"/>
            <a:ext cx="156210" cy="453509"/>
          </a:xfrm>
          <a:prstGeom prst="rect">
            <a:avLst/>
          </a:prstGeom>
          <a:noFill/>
          <a:ln/>
        </p:spPr>
        <p:txBody>
          <a:bodyPr wrap="none" lIns="0" tIns="0" rIns="0" bIns="0" rtlCol="0" anchor="t"/>
          <a:lstStyle/>
          <a:p>
            <a:pPr algn="ctr" indent="0" marL="0">
              <a:lnSpc>
                <a:spcPts val="35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2</a:t>
            </a:r>
            <a:endParaRPr lang="en-US" sz="2200" dirty="0"/>
          </a:p>
        </p:txBody>
      </p:sp>
      <p:sp>
        <p:nvSpPr>
          <p:cNvPr id="10" name="Text 8"/>
          <p:cNvSpPr/>
          <p:nvPr/>
        </p:nvSpPr>
        <p:spPr>
          <a:xfrm>
            <a:off x="5368171" y="3906441"/>
            <a:ext cx="2915960" cy="354330"/>
          </a:xfrm>
          <a:prstGeom prst="rect">
            <a:avLst/>
          </a:prstGeom>
          <a:noFill/>
          <a:ln/>
        </p:spPr>
        <p:txBody>
          <a:bodyPr wrap="none" lIns="0" tIns="0" rIns="0" bIns="0" rtlCol="0" anchor="t"/>
          <a:lstStyle/>
          <a:p>
            <a:pPr algn="l"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Product Development</a:t>
            </a:r>
            <a:endParaRPr lang="en-US" sz="2200" dirty="0"/>
          </a:p>
        </p:txBody>
      </p:sp>
      <p:sp>
        <p:nvSpPr>
          <p:cNvPr id="11" name="Text 9"/>
          <p:cNvSpPr/>
          <p:nvPr/>
        </p:nvSpPr>
        <p:spPr>
          <a:xfrm>
            <a:off x="5368171" y="4396859"/>
            <a:ext cx="8241625" cy="725805"/>
          </a:xfrm>
          <a:prstGeom prst="rect">
            <a:avLst/>
          </a:prstGeom>
          <a:noFill/>
          <a:ln/>
        </p:spPr>
        <p:txBody>
          <a:bodyPr wrap="square" lIns="0" tIns="0" rIns="0" bIns="0" rtlCol="0" anchor="t"/>
          <a:lstStyle/>
          <a:p>
            <a:pPr algn="l" indent="0" marL="0">
              <a:lnSpc>
                <a:spcPts val="2850"/>
              </a:lnSpc>
              <a:buNone/>
            </a:pPr>
            <a:r>
              <a:rPr lang="en-US" sz="1750" dirty="0">
                <a:solidFill>
                  <a:srgbClr val="C7CDD6"/>
                </a:solidFill>
                <a:latin typeface="Inter" pitchFamily="34" charset="0"/>
                <a:ea typeface="Inter" pitchFamily="34" charset="-122"/>
                <a:cs typeface="Inter" pitchFamily="34" charset="-120"/>
              </a:rPr>
              <a:t>Marketers can leverage reference group insights to develop products and services that align with consumer values and preferences.</a:t>
            </a:r>
            <a:endParaRPr lang="en-US" sz="1750" dirty="0"/>
          </a:p>
        </p:txBody>
      </p:sp>
      <p:sp>
        <p:nvSpPr>
          <p:cNvPr id="12" name="Shape 10"/>
          <p:cNvSpPr/>
          <p:nvPr/>
        </p:nvSpPr>
        <p:spPr>
          <a:xfrm>
            <a:off x="5254704" y="5334238"/>
            <a:ext cx="8468558" cy="15240"/>
          </a:xfrm>
          <a:prstGeom prst="roundRect">
            <a:avLst>
              <a:gd name="adj" fmla="val 223256"/>
            </a:avLst>
          </a:prstGeom>
          <a:solidFill>
            <a:srgbClr val="5C5C61"/>
          </a:solidFill>
          <a:ln/>
        </p:spPr>
      </p:sp>
      <p:sp>
        <p:nvSpPr>
          <p:cNvPr id="13" name="Shape 11"/>
          <p:cNvSpPr/>
          <p:nvPr/>
        </p:nvSpPr>
        <p:spPr>
          <a:xfrm>
            <a:off x="793790" y="5462826"/>
            <a:ext cx="6521410" cy="2032754"/>
          </a:xfrm>
          <a:prstGeom prst="roundRect">
            <a:avLst>
              <a:gd name="adj" fmla="val 1674"/>
            </a:avLst>
          </a:prstGeom>
          <a:solidFill>
            <a:srgbClr val="434348"/>
          </a:solidFill>
          <a:ln/>
        </p:spPr>
      </p:sp>
      <p:sp>
        <p:nvSpPr>
          <p:cNvPr id="14" name="Text 12"/>
          <p:cNvSpPr/>
          <p:nvPr/>
        </p:nvSpPr>
        <p:spPr>
          <a:xfrm>
            <a:off x="1020604" y="6252448"/>
            <a:ext cx="163592" cy="453509"/>
          </a:xfrm>
          <a:prstGeom prst="rect">
            <a:avLst/>
          </a:prstGeom>
          <a:noFill/>
          <a:ln/>
        </p:spPr>
        <p:txBody>
          <a:bodyPr wrap="none" lIns="0" tIns="0" rIns="0" bIns="0" rtlCol="0" anchor="t"/>
          <a:lstStyle/>
          <a:p>
            <a:pPr algn="ctr" indent="0" marL="0">
              <a:lnSpc>
                <a:spcPts val="35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3</a:t>
            </a:r>
            <a:endParaRPr lang="en-US" sz="2200" dirty="0"/>
          </a:p>
        </p:txBody>
      </p:sp>
      <p:sp>
        <p:nvSpPr>
          <p:cNvPr id="15" name="Text 13"/>
          <p:cNvSpPr/>
          <p:nvPr/>
        </p:nvSpPr>
        <p:spPr>
          <a:xfrm>
            <a:off x="7542014" y="5689640"/>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C7CDD6"/>
                </a:solidFill>
                <a:latin typeface="Instrument Sans Medium" pitchFamily="34" charset="0"/>
                <a:ea typeface="Instrument Sans Medium" pitchFamily="34" charset="-122"/>
                <a:cs typeface="Instrument Sans Medium" pitchFamily="34" charset="-120"/>
              </a:rPr>
              <a:t>Brand Positioning</a:t>
            </a:r>
            <a:endParaRPr lang="en-US" sz="2200" dirty="0"/>
          </a:p>
        </p:txBody>
      </p:sp>
      <p:sp>
        <p:nvSpPr>
          <p:cNvPr id="16" name="Text 14"/>
          <p:cNvSpPr/>
          <p:nvPr/>
        </p:nvSpPr>
        <p:spPr>
          <a:xfrm>
            <a:off x="7542014" y="6180058"/>
            <a:ext cx="6067782" cy="1088708"/>
          </a:xfrm>
          <a:prstGeom prst="rect">
            <a:avLst/>
          </a:prstGeom>
          <a:noFill/>
          <a:ln/>
        </p:spPr>
        <p:txBody>
          <a:bodyPr wrap="square" lIns="0" tIns="0" rIns="0" bIns="0" rtlCol="0" anchor="t"/>
          <a:lstStyle/>
          <a:p>
            <a:pPr algn="l" indent="0" marL="0">
              <a:lnSpc>
                <a:spcPts val="2850"/>
              </a:lnSpc>
              <a:buNone/>
            </a:pPr>
            <a:r>
              <a:rPr lang="en-US" sz="1750" dirty="0">
                <a:solidFill>
                  <a:srgbClr val="C7CDD6"/>
                </a:solidFill>
                <a:latin typeface="Inter" pitchFamily="34" charset="0"/>
                <a:ea typeface="Inter" pitchFamily="34" charset="-122"/>
                <a:cs typeface="Inter" pitchFamily="34" charset="-120"/>
              </a:rPr>
              <a:t>Reference groups can shape how brands are perceived and positioned in the market, influencing consumer loyalty and brand affinity.</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06279" y="759976"/>
            <a:ext cx="7223046" cy="630674"/>
          </a:xfrm>
          <a:prstGeom prst="rect">
            <a:avLst/>
          </a:prstGeom>
          <a:noFill/>
          <a:ln/>
        </p:spPr>
        <p:txBody>
          <a:bodyPr wrap="none" lIns="0" tIns="0" rIns="0" bIns="0" rtlCol="0" anchor="t"/>
          <a:lstStyle/>
          <a:p>
            <a:pPr indent="0" marL="0">
              <a:lnSpc>
                <a:spcPts val="4950"/>
              </a:lnSpc>
              <a:buNone/>
            </a:pPr>
            <a:r>
              <a:rPr lang="en-US" sz="3950" dirty="0">
                <a:solidFill>
                  <a:srgbClr val="EFD5FA"/>
                </a:solidFill>
                <a:latin typeface="Instrument Sans Medium" pitchFamily="34" charset="0"/>
                <a:ea typeface="Instrument Sans Medium" pitchFamily="34" charset="-122"/>
                <a:cs typeface="Instrument Sans Medium" pitchFamily="34" charset="-120"/>
              </a:rPr>
              <a:t>Conclusion and Key Takeaways</a:t>
            </a:r>
            <a:endParaRPr lang="en-US" sz="3950" dirty="0"/>
          </a:p>
        </p:txBody>
      </p:sp>
      <p:sp>
        <p:nvSpPr>
          <p:cNvPr id="4" name="Text 1"/>
          <p:cNvSpPr/>
          <p:nvPr/>
        </p:nvSpPr>
        <p:spPr>
          <a:xfrm>
            <a:off x="706279" y="1794153"/>
            <a:ext cx="3714393" cy="665917"/>
          </a:xfrm>
          <a:prstGeom prst="rect">
            <a:avLst/>
          </a:prstGeom>
          <a:noFill/>
          <a:ln/>
        </p:spPr>
        <p:txBody>
          <a:bodyPr wrap="none" lIns="0" tIns="0" rIns="0" bIns="0" rtlCol="0" anchor="t"/>
          <a:lstStyle/>
          <a:p>
            <a:pPr algn="ctr" indent="0" marL="0">
              <a:lnSpc>
                <a:spcPts val="5200"/>
              </a:lnSpc>
              <a:buNone/>
            </a:pPr>
            <a:r>
              <a:rPr lang="en-US" sz="5200" dirty="0">
                <a:solidFill>
                  <a:srgbClr val="C7CDD6"/>
                </a:solidFill>
                <a:latin typeface="Instrument Sans Medium" pitchFamily="34" charset="0"/>
                <a:ea typeface="Instrument Sans Medium" pitchFamily="34" charset="-122"/>
                <a:cs typeface="Instrument Sans Medium" pitchFamily="34" charset="-120"/>
              </a:rPr>
              <a:t>1</a:t>
            </a:r>
            <a:endParaRPr lang="en-US" sz="5200" dirty="0"/>
          </a:p>
        </p:txBody>
      </p:sp>
      <p:sp>
        <p:nvSpPr>
          <p:cNvPr id="5" name="Text 2"/>
          <p:cNvSpPr/>
          <p:nvPr/>
        </p:nvSpPr>
        <p:spPr>
          <a:xfrm>
            <a:off x="1302068" y="2712244"/>
            <a:ext cx="2522696" cy="315278"/>
          </a:xfrm>
          <a:prstGeom prst="rect">
            <a:avLst/>
          </a:prstGeom>
          <a:noFill/>
          <a:ln/>
        </p:spPr>
        <p:txBody>
          <a:bodyPr wrap="none" lIns="0" tIns="0" rIns="0" bIns="0" rtlCol="0" anchor="t"/>
          <a:lstStyle/>
          <a:p>
            <a:pPr algn="ctr" indent="0" marL="0">
              <a:lnSpc>
                <a:spcPts val="24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Impactful</a:t>
            </a:r>
            <a:endParaRPr lang="en-US" sz="1950" dirty="0"/>
          </a:p>
        </p:txBody>
      </p:sp>
      <p:sp>
        <p:nvSpPr>
          <p:cNvPr id="6" name="Text 3"/>
          <p:cNvSpPr/>
          <p:nvPr/>
        </p:nvSpPr>
        <p:spPr>
          <a:xfrm>
            <a:off x="706279" y="3148608"/>
            <a:ext cx="3714393" cy="968693"/>
          </a:xfrm>
          <a:prstGeom prst="rect">
            <a:avLst/>
          </a:prstGeom>
          <a:noFill/>
          <a:ln/>
        </p:spPr>
        <p:txBody>
          <a:bodyPr wrap="square" lIns="0" tIns="0" rIns="0" bIns="0" rtlCol="0" anchor="t"/>
          <a:lstStyle/>
          <a:p>
            <a:pPr algn="ctr" indent="0" marL="0">
              <a:lnSpc>
                <a:spcPts val="2500"/>
              </a:lnSpc>
              <a:buNone/>
            </a:pPr>
            <a:r>
              <a:rPr lang="en-US" sz="1550" dirty="0">
                <a:solidFill>
                  <a:srgbClr val="C7CDD6"/>
                </a:solidFill>
                <a:latin typeface="Inter" pitchFamily="34" charset="0"/>
                <a:ea typeface="Inter" pitchFamily="34" charset="-122"/>
                <a:cs typeface="Inter" pitchFamily="34" charset="-120"/>
              </a:rPr>
              <a:t>Reference groups are powerful forces that influence our beliefs, behaviors, and decisions.</a:t>
            </a:r>
            <a:endParaRPr lang="en-US" sz="1550" dirty="0"/>
          </a:p>
        </p:txBody>
      </p:sp>
      <p:sp>
        <p:nvSpPr>
          <p:cNvPr id="7" name="Text 4"/>
          <p:cNvSpPr/>
          <p:nvPr/>
        </p:nvSpPr>
        <p:spPr>
          <a:xfrm>
            <a:off x="4723328" y="1794153"/>
            <a:ext cx="3714393" cy="665917"/>
          </a:xfrm>
          <a:prstGeom prst="rect">
            <a:avLst/>
          </a:prstGeom>
          <a:noFill/>
          <a:ln/>
        </p:spPr>
        <p:txBody>
          <a:bodyPr wrap="none" lIns="0" tIns="0" rIns="0" bIns="0" rtlCol="0" anchor="t"/>
          <a:lstStyle/>
          <a:p>
            <a:pPr algn="ctr" indent="0" marL="0">
              <a:lnSpc>
                <a:spcPts val="5200"/>
              </a:lnSpc>
              <a:buNone/>
            </a:pPr>
            <a:r>
              <a:rPr lang="en-US" sz="5200" dirty="0">
                <a:solidFill>
                  <a:srgbClr val="C7CDD6"/>
                </a:solidFill>
                <a:latin typeface="Instrument Sans Medium" pitchFamily="34" charset="0"/>
                <a:ea typeface="Instrument Sans Medium" pitchFamily="34" charset="-122"/>
                <a:cs typeface="Instrument Sans Medium" pitchFamily="34" charset="-120"/>
              </a:rPr>
              <a:t>2</a:t>
            </a:r>
            <a:endParaRPr lang="en-US" sz="5200" dirty="0"/>
          </a:p>
        </p:txBody>
      </p:sp>
      <p:sp>
        <p:nvSpPr>
          <p:cNvPr id="8" name="Text 5"/>
          <p:cNvSpPr/>
          <p:nvPr/>
        </p:nvSpPr>
        <p:spPr>
          <a:xfrm>
            <a:off x="5319117" y="2712244"/>
            <a:ext cx="2522696" cy="315278"/>
          </a:xfrm>
          <a:prstGeom prst="rect">
            <a:avLst/>
          </a:prstGeom>
          <a:noFill/>
          <a:ln/>
        </p:spPr>
        <p:txBody>
          <a:bodyPr wrap="none" lIns="0" tIns="0" rIns="0" bIns="0" rtlCol="0" anchor="t"/>
          <a:lstStyle/>
          <a:p>
            <a:pPr algn="ctr" indent="0" marL="0">
              <a:lnSpc>
                <a:spcPts val="24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Types</a:t>
            </a:r>
            <a:endParaRPr lang="en-US" sz="1950" dirty="0"/>
          </a:p>
        </p:txBody>
      </p:sp>
      <p:sp>
        <p:nvSpPr>
          <p:cNvPr id="9" name="Text 6"/>
          <p:cNvSpPr/>
          <p:nvPr/>
        </p:nvSpPr>
        <p:spPr>
          <a:xfrm>
            <a:off x="4723328" y="3148608"/>
            <a:ext cx="3714393" cy="968693"/>
          </a:xfrm>
          <a:prstGeom prst="rect">
            <a:avLst/>
          </a:prstGeom>
          <a:noFill/>
          <a:ln/>
        </p:spPr>
        <p:txBody>
          <a:bodyPr wrap="square" lIns="0" tIns="0" rIns="0" bIns="0" rtlCol="0" anchor="t"/>
          <a:lstStyle/>
          <a:p>
            <a:pPr algn="ctr" indent="0" marL="0">
              <a:lnSpc>
                <a:spcPts val="2500"/>
              </a:lnSpc>
              <a:buNone/>
            </a:pPr>
            <a:r>
              <a:rPr lang="en-US" sz="1550" dirty="0">
                <a:solidFill>
                  <a:srgbClr val="C7CDD6"/>
                </a:solidFill>
                <a:latin typeface="Inter" pitchFamily="34" charset="0"/>
                <a:ea typeface="Inter" pitchFamily="34" charset="-122"/>
                <a:cs typeface="Inter" pitchFamily="34" charset="-120"/>
              </a:rPr>
              <a:t>Understand the different types of reference groups and their distinct influence.</a:t>
            </a:r>
            <a:endParaRPr lang="en-US" sz="1550" dirty="0"/>
          </a:p>
        </p:txBody>
      </p:sp>
      <p:sp>
        <p:nvSpPr>
          <p:cNvPr id="10" name="Text 7"/>
          <p:cNvSpPr/>
          <p:nvPr/>
        </p:nvSpPr>
        <p:spPr>
          <a:xfrm>
            <a:off x="706279" y="4823579"/>
            <a:ext cx="3714393" cy="665917"/>
          </a:xfrm>
          <a:prstGeom prst="rect">
            <a:avLst/>
          </a:prstGeom>
          <a:noFill/>
          <a:ln/>
        </p:spPr>
        <p:txBody>
          <a:bodyPr wrap="none" lIns="0" tIns="0" rIns="0" bIns="0" rtlCol="0" anchor="t"/>
          <a:lstStyle/>
          <a:p>
            <a:pPr algn="ctr" indent="0" marL="0">
              <a:lnSpc>
                <a:spcPts val="5200"/>
              </a:lnSpc>
              <a:buNone/>
            </a:pPr>
            <a:r>
              <a:rPr lang="en-US" sz="5200" dirty="0">
                <a:solidFill>
                  <a:srgbClr val="C7CDD6"/>
                </a:solidFill>
                <a:latin typeface="Instrument Sans Medium" pitchFamily="34" charset="0"/>
                <a:ea typeface="Instrument Sans Medium" pitchFamily="34" charset="-122"/>
                <a:cs typeface="Instrument Sans Medium" pitchFamily="34" charset="-120"/>
              </a:rPr>
              <a:t>3</a:t>
            </a:r>
            <a:endParaRPr lang="en-US" sz="5200" dirty="0"/>
          </a:p>
        </p:txBody>
      </p:sp>
      <p:sp>
        <p:nvSpPr>
          <p:cNvPr id="11" name="Text 8"/>
          <p:cNvSpPr/>
          <p:nvPr/>
        </p:nvSpPr>
        <p:spPr>
          <a:xfrm>
            <a:off x="1302068" y="5741670"/>
            <a:ext cx="2522696" cy="315278"/>
          </a:xfrm>
          <a:prstGeom prst="rect">
            <a:avLst/>
          </a:prstGeom>
          <a:noFill/>
          <a:ln/>
        </p:spPr>
        <p:txBody>
          <a:bodyPr wrap="none" lIns="0" tIns="0" rIns="0" bIns="0" rtlCol="0" anchor="t"/>
          <a:lstStyle/>
          <a:p>
            <a:pPr algn="ctr" indent="0" marL="0">
              <a:lnSpc>
                <a:spcPts val="245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Leverage</a:t>
            </a:r>
            <a:endParaRPr lang="en-US" sz="1950" dirty="0"/>
          </a:p>
        </p:txBody>
      </p:sp>
      <p:sp>
        <p:nvSpPr>
          <p:cNvPr id="12" name="Text 9"/>
          <p:cNvSpPr/>
          <p:nvPr/>
        </p:nvSpPr>
        <p:spPr>
          <a:xfrm>
            <a:off x="706279" y="6178034"/>
            <a:ext cx="3714393" cy="1291590"/>
          </a:xfrm>
          <a:prstGeom prst="rect">
            <a:avLst/>
          </a:prstGeom>
          <a:noFill/>
          <a:ln/>
        </p:spPr>
        <p:txBody>
          <a:bodyPr wrap="square" lIns="0" tIns="0" rIns="0" bIns="0" rtlCol="0" anchor="t"/>
          <a:lstStyle/>
          <a:p>
            <a:pPr algn="ctr" indent="0" marL="0">
              <a:lnSpc>
                <a:spcPts val="2500"/>
              </a:lnSpc>
              <a:buNone/>
            </a:pPr>
            <a:r>
              <a:rPr lang="en-US" sz="1550" dirty="0">
                <a:solidFill>
                  <a:srgbClr val="C7CDD6"/>
                </a:solidFill>
                <a:latin typeface="Inter" pitchFamily="34" charset="0"/>
                <a:ea typeface="Inter" pitchFamily="34" charset="-122"/>
                <a:cs typeface="Inter" pitchFamily="34" charset="-120"/>
              </a:rPr>
              <a:t>Marketers can leverage reference groups to develop effective strategies for target marketing, product development, and brand positioning.</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2025-01-02T04:34:58Z</dcterms:created>
  <dcterms:modified xsi:type="dcterms:W3CDTF">2025-01-02T04:34:58Z</dcterms:modified>
</cp:coreProperties>
</file>